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notesMasterIdLst>
    <p:notesMasterId r:id="rId2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000000"/>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2F2F2"/>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4.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16.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17.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hyperlink" Target="https://docs.gitlab.com/runner/" TargetMode="External"/><Relationship Id="rId1" Type="http://schemas.openxmlformats.org/officeDocument/2006/relationships/image" Target="../media/image-18-1.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3200400"/>
            <a:ext cx="7825502" cy="978218"/>
          </a:xfrm>
          <a:prstGeom prst="rect">
            <a:avLst/>
          </a:prstGeom>
          <a:noFill/>
          <a:ln/>
        </p:spPr>
        <p:txBody>
          <a:bodyPr wrap="none" lIns="0" tIns="0" rIns="0" bIns="0" rtlCol="0" anchor="t"/>
          <a:lstStyle/>
          <a:p>
            <a:pPr algn="l" indent="0" marL="0">
              <a:lnSpc>
                <a:spcPts val="7700"/>
              </a:lnSpc>
              <a:buNone/>
            </a:pPr>
            <a:r>
              <a:rPr lang="en-US" sz="6150" b="1" dirty="0">
                <a:solidFill>
                  <a:srgbClr val="000000"/>
                </a:solidFill>
                <a:latin typeface="Inter Bold" pitchFamily="34" charset="0"/>
                <a:ea typeface="Inter Bold" pitchFamily="34" charset="-122"/>
                <a:cs typeface="Inter Bold" pitchFamily="34" charset="-120"/>
              </a:rPr>
              <a:t>gitlab Runner</a:t>
            </a:r>
            <a:endParaRPr lang="en-US" sz="6150" dirty="0"/>
          </a:p>
        </p:txBody>
      </p:sp>
      <p:sp>
        <p:nvSpPr>
          <p:cNvPr id="3" name="Shape 1"/>
          <p:cNvSpPr/>
          <p:nvPr/>
        </p:nvSpPr>
        <p:spPr>
          <a:xfrm>
            <a:off x="793790" y="4649153"/>
            <a:ext cx="362903" cy="362903"/>
          </a:xfrm>
          <a:prstGeom prst="roundRect">
            <a:avLst>
              <a:gd name="adj" fmla="val 25194296"/>
            </a:avLst>
          </a:prstGeom>
          <a:noFill/>
          <a:ln w="7620">
            <a:solidFill>
              <a:srgbClr val="FFFFFF"/>
            </a:solidFill>
            <a:prstDash val="solid"/>
          </a:ln>
        </p:spPr>
      </p:sp>
      <p:pic>
        <p:nvPicPr>
          <p:cNvPr id="4" name="Image 0" descr="preencoded.png">    </p:cNvPr>
          <p:cNvPicPr>
            <a:picLocks noChangeAspect="1"/>
          </p:cNvPicPr>
          <p:nvPr/>
        </p:nvPicPr>
        <p:blipFill>
          <a:blip r:embed="rId1"/>
          <a:stretch>
            <a:fillRect/>
          </a:stretch>
        </p:blipFill>
        <p:spPr>
          <a:xfrm>
            <a:off x="801410" y="4656773"/>
            <a:ext cx="347663" cy="347663"/>
          </a:xfrm>
          <a:prstGeom prst="rect">
            <a:avLst/>
          </a:prstGeom>
        </p:spPr>
      </p:pic>
      <p:sp>
        <p:nvSpPr>
          <p:cNvPr id="5" name="Text 2"/>
          <p:cNvSpPr/>
          <p:nvPr/>
        </p:nvSpPr>
        <p:spPr>
          <a:xfrm>
            <a:off x="1270040" y="4632246"/>
            <a:ext cx="2577941" cy="396835"/>
          </a:xfrm>
          <a:prstGeom prst="rect">
            <a:avLst/>
          </a:prstGeom>
          <a:noFill/>
          <a:ln/>
        </p:spPr>
        <p:txBody>
          <a:bodyPr wrap="none" lIns="0" tIns="0" rIns="0" bIns="0" rtlCol="0" anchor="t"/>
          <a:lstStyle/>
          <a:p>
            <a:pPr algn="l" indent="0" marL="0">
              <a:lnSpc>
                <a:spcPts val="3100"/>
              </a:lnSpc>
              <a:buNone/>
            </a:pPr>
            <a:r>
              <a:rPr lang="en-US" sz="2200" b="1" dirty="0">
                <a:solidFill>
                  <a:srgbClr val="272525"/>
                </a:solidFill>
                <a:latin typeface="Inter Bold" pitchFamily="34" charset="0"/>
                <a:ea typeface="Inter Bold" pitchFamily="34" charset="-122"/>
                <a:cs typeface="Inter Bold" pitchFamily="34" charset="-120"/>
              </a:rPr>
              <a:t>by Vishwanath MS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765215"/>
            <a:ext cx="576834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Registering a Runner</a:t>
            </a:r>
            <a:endParaRPr lang="en-US" sz="4450" dirty="0"/>
          </a:p>
        </p:txBody>
      </p:sp>
      <p:sp>
        <p:nvSpPr>
          <p:cNvPr id="3" name="Shape 1"/>
          <p:cNvSpPr/>
          <p:nvPr/>
        </p:nvSpPr>
        <p:spPr>
          <a:xfrm>
            <a:off x="793790" y="2608064"/>
            <a:ext cx="4234220" cy="226814"/>
          </a:xfrm>
          <a:prstGeom prst="roundRect">
            <a:avLst>
              <a:gd name="adj" fmla="val 42003"/>
            </a:avLst>
          </a:prstGeom>
          <a:solidFill>
            <a:srgbClr val="DADBF1"/>
          </a:solidFill>
          <a:ln w="7620">
            <a:solidFill>
              <a:srgbClr val="C0C1D7"/>
            </a:solidFill>
            <a:prstDash val="solid"/>
          </a:ln>
        </p:spPr>
      </p:sp>
      <p:sp>
        <p:nvSpPr>
          <p:cNvPr id="4" name="Text 2"/>
          <p:cNvSpPr/>
          <p:nvPr/>
        </p:nvSpPr>
        <p:spPr>
          <a:xfrm>
            <a:off x="1020604" y="3061692"/>
            <a:ext cx="286738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Install Runner Binary</a:t>
            </a:r>
            <a:endParaRPr lang="en-US" sz="2200" dirty="0"/>
          </a:p>
        </p:txBody>
      </p:sp>
      <p:sp>
        <p:nvSpPr>
          <p:cNvPr id="5" name="Text 3"/>
          <p:cNvSpPr/>
          <p:nvPr/>
        </p:nvSpPr>
        <p:spPr>
          <a:xfrm>
            <a:off x="1020604" y="3552111"/>
            <a:ext cx="3780592" cy="1822132"/>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Begin by downloading and installing the </a:t>
            </a:r>
            <a:pPr algn="l" indent="0" marL="0">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gitlab-runner</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executable on your chosen host machine (e.g., Linux, Windows, macOS).</a:t>
            </a:r>
            <a:endParaRPr lang="en-US" sz="1750" dirty="0"/>
          </a:p>
        </p:txBody>
      </p:sp>
      <p:sp>
        <p:nvSpPr>
          <p:cNvPr id="6" name="Shape 4"/>
          <p:cNvSpPr/>
          <p:nvPr/>
        </p:nvSpPr>
        <p:spPr>
          <a:xfrm>
            <a:off x="5198031" y="2267783"/>
            <a:ext cx="4234220" cy="226814"/>
          </a:xfrm>
          <a:prstGeom prst="roundRect">
            <a:avLst>
              <a:gd name="adj" fmla="val 42003"/>
            </a:avLst>
          </a:prstGeom>
          <a:solidFill>
            <a:srgbClr val="DADBF1"/>
          </a:solidFill>
          <a:ln w="7620">
            <a:solidFill>
              <a:srgbClr val="C0C1D7"/>
            </a:solidFill>
            <a:prstDash val="solid"/>
          </a:ln>
        </p:spPr>
      </p:sp>
      <p:sp>
        <p:nvSpPr>
          <p:cNvPr id="7" name="Text 5"/>
          <p:cNvSpPr/>
          <p:nvPr/>
        </p:nvSpPr>
        <p:spPr>
          <a:xfrm>
            <a:off x="5424845" y="2721412"/>
            <a:ext cx="376987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Run Registration Command</a:t>
            </a:r>
            <a:endParaRPr lang="en-US" sz="2200" dirty="0"/>
          </a:p>
        </p:txBody>
      </p:sp>
      <p:sp>
        <p:nvSpPr>
          <p:cNvPr id="8" name="Text 6"/>
          <p:cNvSpPr/>
          <p:nvPr/>
        </p:nvSpPr>
        <p:spPr>
          <a:xfrm>
            <a:off x="5424845" y="3211830"/>
            <a:ext cx="3780592"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Use the command line interface to initiate the registration process:</a:t>
            </a:r>
            <a:endParaRPr lang="en-US" sz="1750" dirty="0"/>
          </a:p>
        </p:txBody>
      </p:sp>
      <p:sp>
        <p:nvSpPr>
          <p:cNvPr id="9" name="Shape 7"/>
          <p:cNvSpPr/>
          <p:nvPr/>
        </p:nvSpPr>
        <p:spPr>
          <a:xfrm>
            <a:off x="5424845" y="4192786"/>
            <a:ext cx="3780592" cy="702945"/>
          </a:xfrm>
          <a:prstGeom prst="roundRect">
            <a:avLst>
              <a:gd name="adj" fmla="val 13553"/>
            </a:avLst>
          </a:prstGeom>
          <a:solidFill>
            <a:srgbClr val="F2F2F2"/>
          </a:solidFill>
          <a:ln/>
        </p:spPr>
      </p:sp>
      <p:sp>
        <p:nvSpPr>
          <p:cNvPr id="10" name="Shape 8"/>
          <p:cNvSpPr/>
          <p:nvPr/>
        </p:nvSpPr>
        <p:spPr>
          <a:xfrm>
            <a:off x="5413534" y="4192786"/>
            <a:ext cx="3803213" cy="702945"/>
          </a:xfrm>
          <a:prstGeom prst="roundRect">
            <a:avLst>
              <a:gd name="adj" fmla="val 4840"/>
            </a:avLst>
          </a:prstGeom>
          <a:solidFill>
            <a:srgbClr val="F2F2F2"/>
          </a:solidFill>
          <a:ln/>
        </p:spPr>
      </p:sp>
      <p:sp>
        <p:nvSpPr>
          <p:cNvPr id="11" name="Text 9"/>
          <p:cNvSpPr/>
          <p:nvPr/>
        </p:nvSpPr>
        <p:spPr>
          <a:xfrm>
            <a:off x="5640348" y="4362807"/>
            <a:ext cx="3349585"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gitlab-runner register</a:t>
            </a:r>
            <a:endParaRPr lang="en-US" sz="1750" dirty="0"/>
          </a:p>
        </p:txBody>
      </p:sp>
      <p:sp>
        <p:nvSpPr>
          <p:cNvPr id="12" name="Shape 10"/>
          <p:cNvSpPr/>
          <p:nvPr/>
        </p:nvSpPr>
        <p:spPr>
          <a:xfrm>
            <a:off x="9602272" y="1927622"/>
            <a:ext cx="4234220" cy="226814"/>
          </a:xfrm>
          <a:prstGeom prst="roundRect">
            <a:avLst>
              <a:gd name="adj" fmla="val 42003"/>
            </a:avLst>
          </a:prstGeom>
          <a:solidFill>
            <a:srgbClr val="DADBF1"/>
          </a:solidFill>
          <a:ln w="7620">
            <a:solidFill>
              <a:srgbClr val="C0C1D7"/>
            </a:solidFill>
            <a:prstDash val="solid"/>
          </a:ln>
        </p:spPr>
      </p:sp>
      <p:sp>
        <p:nvSpPr>
          <p:cNvPr id="13" name="Text 11"/>
          <p:cNvSpPr/>
          <p:nvPr/>
        </p:nvSpPr>
        <p:spPr>
          <a:xfrm>
            <a:off x="9829086" y="238125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Configure Runner</a:t>
            </a:r>
            <a:endParaRPr lang="en-US" sz="2200" dirty="0"/>
          </a:p>
        </p:txBody>
      </p:sp>
      <p:sp>
        <p:nvSpPr>
          <p:cNvPr id="14" name="Text 12"/>
          <p:cNvSpPr/>
          <p:nvPr/>
        </p:nvSpPr>
        <p:spPr>
          <a:xfrm>
            <a:off x="9829086" y="2871668"/>
            <a:ext cx="3780592"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You will be prompted to provide essential information for connecting your Runner to GitLab:</a:t>
            </a:r>
            <a:endParaRPr lang="en-US" sz="1750" dirty="0"/>
          </a:p>
        </p:txBody>
      </p:sp>
      <p:sp>
        <p:nvSpPr>
          <p:cNvPr id="15" name="Text 13"/>
          <p:cNvSpPr/>
          <p:nvPr/>
        </p:nvSpPr>
        <p:spPr>
          <a:xfrm>
            <a:off x="9829086" y="4096464"/>
            <a:ext cx="3780592"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GitLab instance URL</a:t>
            </a:r>
            <a:endParaRPr lang="en-US" sz="1750" dirty="0"/>
          </a:p>
        </p:txBody>
      </p:sp>
      <p:sp>
        <p:nvSpPr>
          <p:cNvPr id="16" name="Text 14"/>
          <p:cNvSpPr/>
          <p:nvPr/>
        </p:nvSpPr>
        <p:spPr>
          <a:xfrm>
            <a:off x="9829086" y="4538663"/>
            <a:ext cx="3780592"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Registration token (from your project, group, or instance settings)</a:t>
            </a:r>
            <a:endParaRPr lang="en-US" sz="1750" dirty="0"/>
          </a:p>
        </p:txBody>
      </p:sp>
      <p:sp>
        <p:nvSpPr>
          <p:cNvPr id="17" name="Text 15"/>
          <p:cNvSpPr/>
          <p:nvPr/>
        </p:nvSpPr>
        <p:spPr>
          <a:xfrm>
            <a:off x="9829086" y="5706666"/>
            <a:ext cx="3780592"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Executor type (e.g., Shell, Docker, Kubernetes)</a:t>
            </a:r>
            <a:endParaRPr lang="en-US" sz="1750" dirty="0"/>
          </a:p>
        </p:txBody>
      </p:sp>
      <p:sp>
        <p:nvSpPr>
          <p:cNvPr id="18" name="Text 16"/>
          <p:cNvSpPr/>
          <p:nvPr/>
        </p:nvSpPr>
        <p:spPr>
          <a:xfrm>
            <a:off x="9829086" y="6511766"/>
            <a:ext cx="3780592"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A descriptive name and relevant tags for categorization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6991" y="547330"/>
            <a:ext cx="7770019" cy="1226820"/>
          </a:xfrm>
          <a:prstGeom prst="rect">
            <a:avLst/>
          </a:prstGeom>
          <a:noFill/>
          <a:ln/>
        </p:spPr>
        <p:txBody>
          <a:bodyPr wrap="square" lIns="0" tIns="0" rIns="0" bIns="0" rtlCol="0" anchor="t"/>
          <a:lstStyle/>
          <a:p>
            <a:pPr algn="l" indent="0" marL="0">
              <a:lnSpc>
                <a:spcPts val="4800"/>
              </a:lnSpc>
              <a:buNone/>
            </a:pPr>
            <a:r>
              <a:rPr lang="en-US" sz="3850" b="1" dirty="0">
                <a:solidFill>
                  <a:srgbClr val="000000"/>
                </a:solidFill>
                <a:latin typeface="Inter Bold" pitchFamily="34" charset="0"/>
                <a:ea typeface="Inter Bold" pitchFamily="34" charset="-122"/>
                <a:cs typeface="Inter Bold" pitchFamily="34" charset="-120"/>
              </a:rPr>
              <a:t>Runner Registration Demo (Shell Example)</a:t>
            </a:r>
            <a:endParaRPr lang="en-US" sz="3850" dirty="0"/>
          </a:p>
        </p:txBody>
      </p:sp>
      <p:sp>
        <p:nvSpPr>
          <p:cNvPr id="4" name="Text 1"/>
          <p:cNvSpPr/>
          <p:nvPr/>
        </p:nvSpPr>
        <p:spPr>
          <a:xfrm>
            <a:off x="686991" y="2068473"/>
            <a:ext cx="7770019" cy="942261"/>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Inter" pitchFamily="34" charset="0"/>
                <a:ea typeface="Inter" pitchFamily="34" charset="-122"/>
                <a:cs typeface="Inter" pitchFamily="34" charset="-120"/>
              </a:rPr>
              <a:t>To register a GitLab Runner, you primarily use the command-line interface. This demo focuses on the Shell executor, demonstrating the steps to connect your local machine as a Runner.</a:t>
            </a:r>
            <a:endParaRPr lang="en-US" sz="1500" dirty="0"/>
          </a:p>
        </p:txBody>
      </p:sp>
      <p:sp>
        <p:nvSpPr>
          <p:cNvPr id="5" name="Shape 2"/>
          <p:cNvSpPr/>
          <p:nvPr/>
        </p:nvSpPr>
        <p:spPr>
          <a:xfrm>
            <a:off x="686991" y="3231475"/>
            <a:ext cx="7770019" cy="608409"/>
          </a:xfrm>
          <a:prstGeom prst="roundRect">
            <a:avLst>
              <a:gd name="adj" fmla="val 13551"/>
            </a:avLst>
          </a:prstGeom>
          <a:solidFill>
            <a:srgbClr val="F2F2F2"/>
          </a:solidFill>
          <a:ln/>
        </p:spPr>
      </p:sp>
      <p:sp>
        <p:nvSpPr>
          <p:cNvPr id="6" name="Shape 3"/>
          <p:cNvSpPr/>
          <p:nvPr/>
        </p:nvSpPr>
        <p:spPr>
          <a:xfrm>
            <a:off x="677228" y="3231475"/>
            <a:ext cx="7789545" cy="608409"/>
          </a:xfrm>
          <a:prstGeom prst="roundRect">
            <a:avLst>
              <a:gd name="adj" fmla="val 4840"/>
            </a:avLst>
          </a:prstGeom>
          <a:solidFill>
            <a:srgbClr val="F2F2F2"/>
          </a:solidFill>
          <a:ln/>
        </p:spPr>
      </p:sp>
      <p:sp>
        <p:nvSpPr>
          <p:cNvPr id="7" name="Text 4"/>
          <p:cNvSpPr/>
          <p:nvPr/>
        </p:nvSpPr>
        <p:spPr>
          <a:xfrm>
            <a:off x="873443" y="3378637"/>
            <a:ext cx="7397115" cy="314087"/>
          </a:xfrm>
          <a:prstGeom prst="rect">
            <a:avLst/>
          </a:prstGeom>
          <a:noFill/>
          <a:ln/>
        </p:spPr>
        <p:txBody>
          <a:bodyPr wrap="none" lIns="0" tIns="0" rIns="0" bIns="0" rtlCol="0" anchor="t"/>
          <a:lstStyle/>
          <a:p>
            <a:pPr algn="l" indent="0" marL="0">
              <a:lnSpc>
                <a:spcPts val="2450"/>
              </a:lnSpc>
              <a:buNone/>
            </a:pPr>
            <a:r>
              <a:rPr lang="en-US" sz="1500" dirty="0">
                <a:solidFill>
                  <a:srgbClr val="272525"/>
                </a:solidFill>
                <a:highlight>
                  <a:srgbClr val="F2F2F2"/>
                </a:highlight>
                <a:latin typeface="Consolas" pitchFamily="34" charset="0"/>
                <a:ea typeface="Consolas" pitchFamily="34" charset="-122"/>
                <a:cs typeface="Consolas" pitchFamily="34" charset="-120"/>
              </a:rPr>
              <a:t>sudo gitlab-runner register</a:t>
            </a:r>
            <a:endParaRPr lang="en-US" sz="1500" dirty="0"/>
          </a:p>
        </p:txBody>
      </p:sp>
      <p:sp>
        <p:nvSpPr>
          <p:cNvPr id="8" name="Shape 5"/>
          <p:cNvSpPr/>
          <p:nvPr/>
        </p:nvSpPr>
        <p:spPr>
          <a:xfrm>
            <a:off x="686991" y="4060627"/>
            <a:ext cx="7770019" cy="3621524"/>
          </a:xfrm>
          <a:prstGeom prst="roundRect">
            <a:avLst>
              <a:gd name="adj" fmla="val 2276"/>
            </a:avLst>
          </a:prstGeom>
          <a:solidFill>
            <a:srgbClr val="B6D6FC"/>
          </a:solidFill>
          <a:ln/>
        </p:spPr>
      </p:sp>
      <p:pic>
        <p:nvPicPr>
          <p:cNvPr id="9" name="Image 1" descr="preencoded.png">    </p:cNvPr>
          <p:cNvPicPr>
            <a:picLocks noChangeAspect="1"/>
          </p:cNvPicPr>
          <p:nvPr/>
        </p:nvPicPr>
        <p:blipFill>
          <a:blip r:embed="rId2"/>
          <a:stretch>
            <a:fillRect/>
          </a:stretch>
        </p:blipFill>
        <p:spPr>
          <a:xfrm>
            <a:off x="883206" y="4362807"/>
            <a:ext cx="245269" cy="196215"/>
          </a:xfrm>
          <a:prstGeom prst="rect">
            <a:avLst/>
          </a:prstGeom>
        </p:spPr>
      </p:pic>
      <p:sp>
        <p:nvSpPr>
          <p:cNvPr id="10" name="Text 6"/>
          <p:cNvSpPr/>
          <p:nvPr/>
        </p:nvSpPr>
        <p:spPr>
          <a:xfrm>
            <a:off x="1324689" y="4305895"/>
            <a:ext cx="6936105" cy="628174"/>
          </a:xfrm>
          <a:prstGeom prst="rect">
            <a:avLst/>
          </a:prstGeom>
          <a:noFill/>
          <a:ln/>
        </p:spPr>
        <p:txBody>
          <a:bodyPr wrap="square" lIns="0" tIns="0" rIns="0" bIns="0" rtlCol="0" anchor="t"/>
          <a:lstStyle/>
          <a:p>
            <a:pPr algn="l" indent="0" marL="0">
              <a:lnSpc>
                <a:spcPts val="2450"/>
              </a:lnSpc>
              <a:buNone/>
            </a:pPr>
            <a:r>
              <a:rPr lang="en-US" sz="1500" dirty="0">
                <a:solidFill>
                  <a:srgbClr val="000000"/>
                </a:solidFill>
                <a:latin typeface="Inter" pitchFamily="34" charset="0"/>
                <a:ea typeface="Inter" pitchFamily="34" charset="-122"/>
                <a:cs typeface="Inter" pitchFamily="34" charset="-120"/>
              </a:rPr>
              <a:t>The command-line interface will prompt you for the following essential details to complete the registration process:</a:t>
            </a:r>
            <a:endParaRPr lang="en-US" sz="1500" dirty="0"/>
          </a:p>
        </p:txBody>
      </p:sp>
      <p:sp>
        <p:nvSpPr>
          <p:cNvPr id="11" name="Text 7"/>
          <p:cNvSpPr/>
          <p:nvPr/>
        </p:nvSpPr>
        <p:spPr>
          <a:xfrm>
            <a:off x="1324689" y="5110639"/>
            <a:ext cx="6936105"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000000"/>
                </a:solidFill>
                <a:latin typeface="Inter" pitchFamily="34" charset="0"/>
                <a:ea typeface="Inter" pitchFamily="34" charset="-122"/>
                <a:cs typeface="Inter" pitchFamily="34" charset="-120"/>
              </a:rPr>
              <a:t>Enter your GitLab instance URL (e.g., </a:t>
            </a:r>
            <a:pPr algn="l" indent="0" marL="0">
              <a:lnSpc>
                <a:spcPts val="2450"/>
              </a:lnSpc>
              <a:buNone/>
            </a:pPr>
            <a:r>
              <a:rPr lang="en-US" sz="1500" dirty="0">
                <a:solidFill>
                  <a:srgbClr val="000000"/>
                </a:solidFill>
                <a:highlight>
                  <a:srgbClr val="F2F2F2"/>
                </a:highlight>
                <a:latin typeface="Consolas" pitchFamily="34" charset="0"/>
                <a:ea typeface="Consolas" pitchFamily="34" charset="-122"/>
                <a:cs typeface="Consolas" pitchFamily="34" charset="-120"/>
              </a:rPr>
              <a:t>https://gitlab.com/</a:t>
            </a:r>
            <a:pPr algn="l" indent="0" marL="0">
              <a:lnSpc>
                <a:spcPts val="2450"/>
              </a:lnSpc>
              <a:buNone/>
            </a:pPr>
            <a:r>
              <a:rPr lang="en-US" sz="1500" dirty="0">
                <a:solidFill>
                  <a:srgbClr val="000000"/>
                </a:solidFill>
                <a:latin typeface="Inter" pitchFamily="34" charset="0"/>
                <a:ea typeface="Inter" pitchFamily="34" charset="-122"/>
                <a:cs typeface="Inter" pitchFamily="34" charset="-120"/>
              </a:rPr>
              <a:t> or your self-hosted instance URL)</a:t>
            </a:r>
            <a:endParaRPr lang="en-US" sz="1500" dirty="0"/>
          </a:p>
        </p:txBody>
      </p:sp>
      <p:sp>
        <p:nvSpPr>
          <p:cNvPr id="12" name="Text 8"/>
          <p:cNvSpPr/>
          <p:nvPr/>
        </p:nvSpPr>
        <p:spPr>
          <a:xfrm>
            <a:off x="1324689" y="5807512"/>
            <a:ext cx="6936105"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000000"/>
                </a:solidFill>
                <a:latin typeface="Inter" pitchFamily="34" charset="0"/>
                <a:ea typeface="Inter" pitchFamily="34" charset="-122"/>
                <a:cs typeface="Inter" pitchFamily="34" charset="-120"/>
              </a:rPr>
              <a:t>Enter the registration token (found in your GitLab project, group, or instance CI/CD settings)</a:t>
            </a:r>
            <a:endParaRPr lang="en-US" sz="1500" dirty="0"/>
          </a:p>
        </p:txBody>
      </p:sp>
      <p:sp>
        <p:nvSpPr>
          <p:cNvPr id="13" name="Text 9"/>
          <p:cNvSpPr/>
          <p:nvPr/>
        </p:nvSpPr>
        <p:spPr>
          <a:xfrm>
            <a:off x="1324689" y="6504384"/>
            <a:ext cx="6936105" cy="628174"/>
          </a:xfrm>
          <a:prstGeom prst="rect">
            <a:avLst/>
          </a:prstGeom>
          <a:noFill/>
          <a:ln/>
        </p:spPr>
        <p:txBody>
          <a:bodyPr wrap="square" lIns="0" tIns="0" rIns="0" bIns="0" rtlCol="0" anchor="t"/>
          <a:lstStyle/>
          <a:p>
            <a:pPr algn="l" marL="342900" indent="-342900">
              <a:lnSpc>
                <a:spcPts val="2450"/>
              </a:lnSpc>
              <a:buSzPct val="100000"/>
              <a:buChar char="•"/>
            </a:pPr>
            <a:r>
              <a:rPr lang="en-US" sz="1500" dirty="0">
                <a:solidFill>
                  <a:srgbClr val="000000"/>
                </a:solidFill>
                <a:latin typeface="Inter" pitchFamily="34" charset="0"/>
                <a:ea typeface="Inter" pitchFamily="34" charset="-122"/>
                <a:cs typeface="Inter" pitchFamily="34" charset="-120"/>
              </a:rPr>
              <a:t>Provide a descriptive name for your Runner and relevant tags for categorization</a:t>
            </a:r>
            <a:endParaRPr lang="en-US" sz="1500" dirty="0"/>
          </a:p>
        </p:txBody>
      </p:sp>
      <p:sp>
        <p:nvSpPr>
          <p:cNvPr id="14" name="Text 10"/>
          <p:cNvSpPr/>
          <p:nvPr/>
        </p:nvSpPr>
        <p:spPr>
          <a:xfrm>
            <a:off x="1324689" y="7201257"/>
            <a:ext cx="6936105" cy="314087"/>
          </a:xfrm>
          <a:prstGeom prst="rect">
            <a:avLst/>
          </a:prstGeom>
          <a:noFill/>
          <a:ln/>
        </p:spPr>
        <p:txBody>
          <a:bodyPr wrap="none" lIns="0" tIns="0" rIns="0" bIns="0" rtlCol="0" anchor="t"/>
          <a:lstStyle/>
          <a:p>
            <a:pPr algn="l" marL="342900" indent="-342900">
              <a:lnSpc>
                <a:spcPts val="2450"/>
              </a:lnSpc>
              <a:buSzPct val="100000"/>
              <a:buChar char="•"/>
            </a:pPr>
            <a:r>
              <a:rPr lang="en-US" sz="1500" dirty="0">
                <a:solidFill>
                  <a:srgbClr val="000000"/>
                </a:solidFill>
                <a:latin typeface="Inter" pitchFamily="34" charset="0"/>
                <a:ea typeface="Inter" pitchFamily="34" charset="-122"/>
                <a:cs typeface="Inter" pitchFamily="34" charset="-120"/>
              </a:rPr>
              <a:t>Select the executor type (e.g., </a:t>
            </a:r>
            <a:pPr algn="l" indent="0" marL="0">
              <a:lnSpc>
                <a:spcPts val="2450"/>
              </a:lnSpc>
              <a:buNone/>
            </a:pPr>
            <a:r>
              <a:rPr lang="en-US" sz="1500" dirty="0">
                <a:solidFill>
                  <a:srgbClr val="000000"/>
                </a:solidFill>
                <a:highlight>
                  <a:srgbClr val="F2F2F2"/>
                </a:highlight>
                <a:latin typeface="Consolas" pitchFamily="34" charset="0"/>
                <a:ea typeface="Consolas" pitchFamily="34" charset="-122"/>
                <a:cs typeface="Consolas" pitchFamily="34" charset="-120"/>
              </a:rPr>
              <a:t>shell</a:t>
            </a:r>
            <a:pPr algn="l" indent="0" marL="0">
              <a:lnSpc>
                <a:spcPts val="2450"/>
              </a:lnSpc>
              <a:buNone/>
            </a:pPr>
            <a:r>
              <a:rPr lang="en-US" sz="1500" dirty="0">
                <a:solidFill>
                  <a:srgbClr val="000000"/>
                </a:solidFill>
                <a:latin typeface="Inter" pitchFamily="34" charset="0"/>
                <a:ea typeface="Inter" pitchFamily="34" charset="-122"/>
                <a:cs typeface="Inter" pitchFamily="34" charset="-120"/>
              </a:rPr>
              <a:t>, </a:t>
            </a:r>
            <a:pPr algn="l" indent="0" marL="0">
              <a:lnSpc>
                <a:spcPts val="2450"/>
              </a:lnSpc>
              <a:buNone/>
            </a:pPr>
            <a:r>
              <a:rPr lang="en-US" sz="1500" dirty="0">
                <a:solidFill>
                  <a:srgbClr val="000000"/>
                </a:solidFill>
                <a:highlight>
                  <a:srgbClr val="F2F2F2"/>
                </a:highlight>
                <a:latin typeface="Consolas" pitchFamily="34" charset="0"/>
                <a:ea typeface="Consolas" pitchFamily="34" charset="-122"/>
                <a:cs typeface="Consolas" pitchFamily="34" charset="-120"/>
              </a:rPr>
              <a:t>docker</a:t>
            </a:r>
            <a:pPr algn="l" indent="0" marL="0">
              <a:lnSpc>
                <a:spcPts val="2450"/>
              </a:lnSpc>
              <a:buNone/>
            </a:pPr>
            <a:r>
              <a:rPr lang="en-US" sz="1500" dirty="0">
                <a:solidFill>
                  <a:srgbClr val="000000"/>
                </a:solidFill>
                <a:latin typeface="Inter" pitchFamily="34" charset="0"/>
                <a:ea typeface="Inter" pitchFamily="34" charset="-122"/>
                <a:cs typeface="Inter" pitchFamily="34" charset="-120"/>
              </a:rPr>
              <a:t>, </a:t>
            </a:r>
            <a:pPr algn="l" indent="0" marL="0">
              <a:lnSpc>
                <a:spcPts val="2450"/>
              </a:lnSpc>
              <a:buNone/>
            </a:pPr>
            <a:r>
              <a:rPr lang="en-US" sz="1500" dirty="0">
                <a:solidFill>
                  <a:srgbClr val="000000"/>
                </a:solidFill>
                <a:highlight>
                  <a:srgbClr val="F2F2F2"/>
                </a:highlight>
                <a:latin typeface="Consolas" pitchFamily="34" charset="0"/>
                <a:ea typeface="Consolas" pitchFamily="34" charset="-122"/>
                <a:cs typeface="Consolas" pitchFamily="34" charset="-120"/>
              </a:rPr>
              <a:t>kubernetes</a:t>
            </a:r>
            <a:pPr algn="l" indent="0" marL="0">
              <a:lnSpc>
                <a:spcPts val="2450"/>
              </a:lnSpc>
              <a:buNone/>
            </a:pPr>
            <a:r>
              <a:rPr lang="en-US" sz="1500" dirty="0">
                <a:solidFill>
                  <a:srgbClr val="000000"/>
                </a:solidFill>
                <a:latin typeface="Inter" pitchFamily="34" charset="0"/>
                <a:ea typeface="Inter" pitchFamily="34" charset="-122"/>
                <a:cs typeface="Inter" pitchFamily="34" charset="-120"/>
              </a:rPr>
              <a:t>)</a:t>
            </a:r>
            <a:endParaRPr lang="en-US" sz="15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606671"/>
          </a:xfrm>
          <a:prstGeom prst="rect">
            <a:avLst/>
          </a:prstGeom>
        </p:spPr>
      </p:pic>
      <p:sp>
        <p:nvSpPr>
          <p:cNvPr id="3" name="Shape 0"/>
          <p:cNvSpPr/>
          <p:nvPr/>
        </p:nvSpPr>
        <p:spPr>
          <a:xfrm>
            <a:off x="0" y="0"/>
            <a:ext cx="14630400" cy="8606671"/>
          </a:xfrm>
          <a:prstGeom prst="rect">
            <a:avLst/>
          </a:prstGeom>
          <a:solidFill>
            <a:srgbClr val="000000">
              <a:alpha val="80000"/>
            </a:srgbClr>
          </a:solidFill>
          <a:ln/>
        </p:spPr>
      </p:sp>
      <p:sp>
        <p:nvSpPr>
          <p:cNvPr id="4" name="Text 1"/>
          <p:cNvSpPr/>
          <p:nvPr/>
        </p:nvSpPr>
        <p:spPr>
          <a:xfrm>
            <a:off x="650081" y="510778"/>
            <a:ext cx="8843248" cy="580430"/>
          </a:xfrm>
          <a:prstGeom prst="rect">
            <a:avLst/>
          </a:prstGeom>
          <a:noFill/>
          <a:ln/>
        </p:spPr>
        <p:txBody>
          <a:bodyPr wrap="none" lIns="0" tIns="0" rIns="0" bIns="0" rtlCol="0" anchor="t"/>
          <a:lstStyle/>
          <a:p>
            <a:pPr algn="l" indent="0" marL="0">
              <a:lnSpc>
                <a:spcPts val="4550"/>
              </a:lnSpc>
              <a:buNone/>
            </a:pPr>
            <a:r>
              <a:rPr lang="en-US" sz="3650" b="1" dirty="0">
                <a:solidFill>
                  <a:srgbClr val="FFFFFF"/>
                </a:solidFill>
                <a:latin typeface="Inter Bold" pitchFamily="34" charset="0"/>
                <a:ea typeface="Inter Bold" pitchFamily="34" charset="-122"/>
                <a:cs typeface="Inter Bold" pitchFamily="34" charset="-120"/>
              </a:rPr>
              <a:t>Registering a Docker Runner – Example</a:t>
            </a:r>
            <a:endParaRPr lang="en-US" sz="3650" dirty="0"/>
          </a:p>
        </p:txBody>
      </p:sp>
      <p:sp>
        <p:nvSpPr>
          <p:cNvPr id="5" name="Text 2"/>
          <p:cNvSpPr/>
          <p:nvPr/>
        </p:nvSpPr>
        <p:spPr>
          <a:xfrm>
            <a:off x="650081" y="1369814"/>
            <a:ext cx="13330238" cy="594360"/>
          </a:xfrm>
          <a:prstGeom prst="rect">
            <a:avLst/>
          </a:prstGeom>
          <a:noFill/>
          <a:ln/>
        </p:spPr>
        <p:txBody>
          <a:bodyPr wrap="square" lIns="0" tIns="0" rIns="0" bIns="0" rtlCol="0" anchor="t"/>
          <a:lstStyle/>
          <a:p>
            <a:pPr algn="l" indent="0" marL="0">
              <a:lnSpc>
                <a:spcPts val="2300"/>
              </a:lnSpc>
              <a:buNone/>
            </a:pPr>
            <a:r>
              <a:rPr lang="en-US" sz="1450" dirty="0">
                <a:solidFill>
                  <a:srgbClr val="FFFFFF"/>
                </a:solidFill>
                <a:latin typeface="Inter" pitchFamily="34" charset="0"/>
                <a:ea typeface="Inter" pitchFamily="34" charset="-122"/>
                <a:cs typeface="Inter" pitchFamily="34" charset="-120"/>
              </a:rPr>
              <a:t>To register a GitLab Runner configured to use the Docker executor, you can provide all necessary parameters directly in the registration command, avoiding interactive prompts.</a:t>
            </a:r>
            <a:endParaRPr lang="en-US" sz="1450" dirty="0"/>
          </a:p>
        </p:txBody>
      </p:sp>
      <p:sp>
        <p:nvSpPr>
          <p:cNvPr id="6" name="Shape 3"/>
          <p:cNvSpPr/>
          <p:nvPr/>
        </p:nvSpPr>
        <p:spPr>
          <a:xfrm>
            <a:off x="650081" y="2382083"/>
            <a:ext cx="7816810" cy="2061686"/>
          </a:xfrm>
          <a:prstGeom prst="roundRect">
            <a:avLst>
              <a:gd name="adj" fmla="val 3784"/>
            </a:avLst>
          </a:prstGeom>
          <a:solidFill>
            <a:srgbClr val="0D0D0D"/>
          </a:solidFill>
          <a:ln/>
        </p:spPr>
      </p:sp>
      <p:sp>
        <p:nvSpPr>
          <p:cNvPr id="7" name="Shape 4"/>
          <p:cNvSpPr/>
          <p:nvPr/>
        </p:nvSpPr>
        <p:spPr>
          <a:xfrm>
            <a:off x="640794" y="2382083"/>
            <a:ext cx="7835384" cy="2061686"/>
          </a:xfrm>
          <a:prstGeom prst="roundRect">
            <a:avLst>
              <a:gd name="adj" fmla="val 1351"/>
            </a:avLst>
          </a:prstGeom>
          <a:solidFill>
            <a:srgbClr val="0D0D0D"/>
          </a:solidFill>
          <a:ln/>
        </p:spPr>
      </p:sp>
      <p:sp>
        <p:nvSpPr>
          <p:cNvPr id="8" name="Text 5"/>
          <p:cNvSpPr/>
          <p:nvPr/>
        </p:nvSpPr>
        <p:spPr>
          <a:xfrm>
            <a:off x="826532" y="2521387"/>
            <a:ext cx="7463909" cy="1783080"/>
          </a:xfrm>
          <a:prstGeom prst="rect">
            <a:avLst/>
          </a:prstGeom>
          <a:noFill/>
          <a:ln/>
        </p:spPr>
        <p:txBody>
          <a:bodyPr wrap="square" lIns="0" tIns="0" rIns="0" bIns="0" rtlCol="0" anchor="t"/>
          <a:lstStyle/>
          <a:p>
            <a:pPr algn="l" indent="0" marL="0">
              <a:lnSpc>
                <a:spcPts val="2300"/>
              </a:lnSpc>
              <a:buNone/>
            </a:pPr>
            <a:r>
              <a:rPr lang="en-US" sz="1450" dirty="0">
                <a:solidFill>
                  <a:srgbClr val="FFFFFF"/>
                </a:solidFill>
                <a:highlight>
                  <a:srgbClr val="0D0D0D"/>
                </a:highlight>
                <a:latin typeface="Consolas" pitchFamily="34" charset="0"/>
                <a:ea typeface="Consolas" pitchFamily="34" charset="-122"/>
                <a:cs typeface="Consolas" pitchFamily="34" charset="-120"/>
              </a:rPr>
              <a:t>sudo gitlab-runner register \  --url https://gitlab.com/ \  --registration-token &lt;TOKEN&gt; \  --executor docker \  --description "docker-runner" \  --docker-image "alpine:latest"</a:t>
            </a:r>
            <a:endParaRPr lang="en-US" sz="1450" dirty="0"/>
          </a:p>
        </p:txBody>
      </p:sp>
      <p:pic>
        <p:nvPicPr>
          <p:cNvPr id="9" name="Image 1" descr="preencoded.png">    </p:cNvPr>
          <p:cNvPicPr>
            <a:picLocks noChangeAspect="1"/>
          </p:cNvPicPr>
          <p:nvPr/>
        </p:nvPicPr>
        <p:blipFill>
          <a:blip r:embed="rId2"/>
          <a:stretch>
            <a:fillRect/>
          </a:stretch>
        </p:blipFill>
        <p:spPr>
          <a:xfrm>
            <a:off x="8927663" y="2382083"/>
            <a:ext cx="5060156" cy="3462099"/>
          </a:xfrm>
          <a:prstGeom prst="rect">
            <a:avLst/>
          </a:prstGeom>
        </p:spPr>
      </p:pic>
      <p:sp>
        <p:nvSpPr>
          <p:cNvPr id="10" name="Shape 6"/>
          <p:cNvSpPr/>
          <p:nvPr/>
        </p:nvSpPr>
        <p:spPr>
          <a:xfrm>
            <a:off x="650081" y="6262092"/>
            <a:ext cx="13330238" cy="1833801"/>
          </a:xfrm>
          <a:prstGeom prst="roundRect">
            <a:avLst>
              <a:gd name="adj" fmla="val 4254"/>
            </a:avLst>
          </a:prstGeom>
          <a:solidFill>
            <a:srgbClr val="022349"/>
          </a:solidFill>
          <a:ln/>
        </p:spPr>
      </p:sp>
      <p:pic>
        <p:nvPicPr>
          <p:cNvPr id="11" name="Image 2" descr="preencoded.png">    </p:cNvPr>
          <p:cNvPicPr>
            <a:picLocks noChangeAspect="1"/>
          </p:cNvPicPr>
          <p:nvPr/>
        </p:nvPicPr>
        <p:blipFill>
          <a:blip r:embed="rId3"/>
          <a:stretch>
            <a:fillRect/>
          </a:stretch>
        </p:blipFill>
        <p:spPr>
          <a:xfrm>
            <a:off x="835819" y="6545104"/>
            <a:ext cx="232172" cy="185738"/>
          </a:xfrm>
          <a:prstGeom prst="rect">
            <a:avLst/>
          </a:prstGeom>
        </p:spPr>
      </p:pic>
      <p:sp>
        <p:nvSpPr>
          <p:cNvPr id="12" name="Text 7"/>
          <p:cNvSpPr/>
          <p:nvPr/>
        </p:nvSpPr>
        <p:spPr>
          <a:xfrm>
            <a:off x="1253728" y="6494264"/>
            <a:ext cx="12540853" cy="297180"/>
          </a:xfrm>
          <a:prstGeom prst="rect">
            <a:avLst/>
          </a:prstGeom>
          <a:noFill/>
          <a:ln/>
        </p:spPr>
        <p:txBody>
          <a:bodyPr wrap="none" lIns="0" tIns="0" rIns="0" bIns="0" rtlCol="0" anchor="t"/>
          <a:lstStyle/>
          <a:p>
            <a:pPr algn="l" indent="0" marL="0">
              <a:lnSpc>
                <a:spcPts val="2300"/>
              </a:lnSpc>
              <a:buNone/>
            </a:pPr>
            <a:r>
              <a:rPr lang="en-US" sz="1450" dirty="0">
                <a:solidFill>
                  <a:srgbClr val="FFFFFF"/>
                </a:solidFill>
                <a:latin typeface="Inter" pitchFamily="34" charset="0"/>
                <a:ea typeface="Inter" pitchFamily="34" charset="-122"/>
                <a:cs typeface="Inter" pitchFamily="34" charset="-120"/>
              </a:rPr>
              <a:t>This command specifies:</a:t>
            </a:r>
            <a:endParaRPr lang="en-US" sz="1450" dirty="0"/>
          </a:p>
        </p:txBody>
      </p:sp>
      <p:sp>
        <p:nvSpPr>
          <p:cNvPr id="13" name="Text 8"/>
          <p:cNvSpPr/>
          <p:nvPr/>
        </p:nvSpPr>
        <p:spPr>
          <a:xfrm>
            <a:off x="1253728" y="6958608"/>
            <a:ext cx="12540853" cy="304800"/>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FFFFFF"/>
                </a:solidFill>
                <a:highlight>
                  <a:srgbClr val="0D0D0D"/>
                </a:highlight>
                <a:latin typeface="Consolas" pitchFamily="34" charset="0"/>
                <a:ea typeface="Consolas" pitchFamily="34" charset="-122"/>
                <a:cs typeface="Consolas" pitchFamily="34" charset="-120"/>
              </a:rPr>
              <a:t>--executor docker</a:t>
            </a:r>
            <a:pPr algn="l" indent="0" marL="0">
              <a:lnSpc>
                <a:spcPts val="2300"/>
              </a:lnSpc>
              <a:buNone/>
            </a:pPr>
            <a:r>
              <a:rPr lang="en-US" sz="1450" dirty="0">
                <a:solidFill>
                  <a:srgbClr val="FFFFFF"/>
                </a:solidFill>
                <a:latin typeface="Inter" pitchFamily="34" charset="0"/>
                <a:ea typeface="Inter" pitchFamily="34" charset="-122"/>
                <a:cs typeface="Inter" pitchFamily="34" charset="-120"/>
              </a:rPr>
              <a:t>: Instructs the Runner to use Docker for job execution, ensuring isolation and reproducibility.</a:t>
            </a:r>
            <a:endParaRPr lang="en-US" sz="1450" dirty="0"/>
          </a:p>
        </p:txBody>
      </p:sp>
      <p:sp>
        <p:nvSpPr>
          <p:cNvPr id="14" name="Text 9"/>
          <p:cNvSpPr/>
          <p:nvPr/>
        </p:nvSpPr>
        <p:spPr>
          <a:xfrm>
            <a:off x="1253728" y="7328416"/>
            <a:ext cx="12540853" cy="609600"/>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FFFFFF"/>
                </a:solidFill>
                <a:highlight>
                  <a:srgbClr val="0D0D0D"/>
                </a:highlight>
                <a:latin typeface="Consolas" pitchFamily="34" charset="0"/>
                <a:ea typeface="Consolas" pitchFamily="34" charset="-122"/>
                <a:cs typeface="Consolas" pitchFamily="34" charset="-120"/>
              </a:rPr>
              <a:t>--docker-image "alpine:latest"</a:t>
            </a:r>
            <a:pPr algn="l" indent="0" marL="0">
              <a:lnSpc>
                <a:spcPts val="2300"/>
              </a:lnSpc>
              <a:buNone/>
            </a:pPr>
            <a:r>
              <a:rPr lang="en-US" sz="1450" dirty="0">
                <a:solidFill>
                  <a:srgbClr val="FFFFFF"/>
                </a:solidFill>
                <a:latin typeface="Inter" pitchFamily="34" charset="0"/>
                <a:ea typeface="Inter" pitchFamily="34" charset="-122"/>
                <a:cs typeface="Inter" pitchFamily="34" charset="-120"/>
              </a:rPr>
              <a:t>: Sets the default Docker image (</a:t>
            </a:r>
            <a:pPr algn="l" indent="0" marL="0">
              <a:lnSpc>
                <a:spcPts val="2300"/>
              </a:lnSpc>
              <a:buNone/>
            </a:pPr>
            <a:r>
              <a:rPr lang="en-US" sz="1450" dirty="0">
                <a:solidFill>
                  <a:srgbClr val="FFFFFF"/>
                </a:solidFill>
                <a:highlight>
                  <a:srgbClr val="0D0D0D"/>
                </a:highlight>
                <a:latin typeface="Consolas" pitchFamily="34" charset="0"/>
                <a:ea typeface="Consolas" pitchFamily="34" charset="-122"/>
                <a:cs typeface="Consolas" pitchFamily="34" charset="-120"/>
              </a:rPr>
              <a:t>alpine:latest</a:t>
            </a:r>
            <a:pPr algn="l" indent="0" marL="0">
              <a:lnSpc>
                <a:spcPts val="2300"/>
              </a:lnSpc>
              <a:buNone/>
            </a:pPr>
            <a:r>
              <a:rPr lang="en-US" sz="1450" dirty="0">
                <a:solidFill>
                  <a:srgbClr val="FFFFFF"/>
                </a:solidFill>
                <a:latin typeface="Inter" pitchFamily="34" charset="0"/>
                <a:ea typeface="Inter" pitchFamily="34" charset="-122"/>
                <a:cs typeface="Inter" pitchFamily="34" charset="-120"/>
              </a:rPr>
              <a:t> in this case) that jobs will use if no specific image is defined in the </a:t>
            </a:r>
            <a:pPr algn="l" indent="0" marL="0">
              <a:lnSpc>
                <a:spcPts val="2300"/>
              </a:lnSpc>
              <a:buNone/>
            </a:pPr>
            <a:r>
              <a:rPr lang="en-US" sz="1450" dirty="0">
                <a:solidFill>
                  <a:srgbClr val="FFFFFF"/>
                </a:solidFill>
                <a:highlight>
                  <a:srgbClr val="0D0D0D"/>
                </a:highlight>
                <a:latin typeface="Consolas" pitchFamily="34" charset="0"/>
                <a:ea typeface="Consolas" pitchFamily="34" charset="-122"/>
                <a:cs typeface="Consolas" pitchFamily="34" charset="-120"/>
              </a:rPr>
              <a:t>.gitlab-ci.yml</a:t>
            </a:r>
            <a:pPr algn="l" indent="0" marL="0">
              <a:lnSpc>
                <a:spcPts val="2300"/>
              </a:lnSpc>
              <a:buNone/>
            </a:pPr>
            <a:r>
              <a:rPr lang="en-US" sz="1450" dirty="0">
                <a:solidFill>
                  <a:srgbClr val="FFFFFF"/>
                </a:solidFill>
                <a:latin typeface="Inter" pitchFamily="34" charset="0"/>
                <a:ea typeface="Inter" pitchFamily="34" charset="-122"/>
                <a:cs typeface="Inter" pitchFamily="34" charset="-120"/>
              </a:rPr>
              <a:t> file.</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718185" y="663535"/>
            <a:ext cx="10896600" cy="641271"/>
          </a:xfrm>
          <a:prstGeom prst="rect">
            <a:avLst/>
          </a:prstGeom>
          <a:noFill/>
          <a:ln/>
        </p:spPr>
        <p:txBody>
          <a:bodyPr wrap="none" lIns="0" tIns="0" rIns="0" bIns="0" rtlCol="0" anchor="t"/>
          <a:lstStyle/>
          <a:p>
            <a:pPr algn="l" indent="0" marL="0">
              <a:lnSpc>
                <a:spcPts val="5000"/>
              </a:lnSpc>
              <a:buNone/>
            </a:pPr>
            <a:r>
              <a:rPr lang="en-US" sz="4000" b="1" dirty="0">
                <a:solidFill>
                  <a:srgbClr val="FFFFFF"/>
                </a:solidFill>
                <a:latin typeface="Inter Bold" pitchFamily="34" charset="0"/>
                <a:ea typeface="Inter Bold" pitchFamily="34" charset="-122"/>
                <a:cs typeface="Inter Bold" pitchFamily="34" charset="-120"/>
              </a:rPr>
              <a:t>Registering a Kubernetes Runner – Example</a:t>
            </a:r>
            <a:endParaRPr lang="en-US" sz="4000" dirty="0"/>
          </a:p>
        </p:txBody>
      </p:sp>
      <p:sp>
        <p:nvSpPr>
          <p:cNvPr id="5" name="Text 2"/>
          <p:cNvSpPr/>
          <p:nvPr/>
        </p:nvSpPr>
        <p:spPr>
          <a:xfrm>
            <a:off x="718185" y="1612583"/>
            <a:ext cx="13194030" cy="656749"/>
          </a:xfrm>
          <a:prstGeom prst="rect">
            <a:avLst/>
          </a:prstGeom>
          <a:noFill/>
          <a:ln/>
        </p:spPr>
        <p:txBody>
          <a:bodyPr wrap="square" lIns="0" tIns="0" rIns="0" bIns="0" rtlCol="0" anchor="t"/>
          <a:lstStyle/>
          <a:p>
            <a:pPr algn="l" indent="0" marL="0">
              <a:lnSpc>
                <a:spcPts val="2550"/>
              </a:lnSpc>
              <a:buNone/>
            </a:pPr>
            <a:r>
              <a:rPr lang="en-US" sz="1600" dirty="0">
                <a:solidFill>
                  <a:srgbClr val="FFFFFF"/>
                </a:solidFill>
                <a:latin typeface="Inter" pitchFamily="34" charset="0"/>
                <a:ea typeface="Inter" pitchFamily="34" charset="-122"/>
                <a:cs typeface="Inter" pitchFamily="34" charset="-120"/>
              </a:rPr>
              <a:t>Deploying a GitLab Runner configured to use the Kubernetes executor is typically managed through Helm, the package manager for Kubernetes. Helm streamlines the process of defining, installing, and upgrading applications within your cluster.</a:t>
            </a:r>
            <a:endParaRPr lang="en-US" sz="1600" dirty="0"/>
          </a:p>
        </p:txBody>
      </p:sp>
      <p:sp>
        <p:nvSpPr>
          <p:cNvPr id="6" name="Shape 3"/>
          <p:cNvSpPr/>
          <p:nvPr/>
        </p:nvSpPr>
        <p:spPr>
          <a:xfrm>
            <a:off x="718185" y="2731056"/>
            <a:ext cx="7716202" cy="1621155"/>
          </a:xfrm>
          <a:prstGeom prst="roundRect">
            <a:avLst>
              <a:gd name="adj" fmla="val 5317"/>
            </a:avLst>
          </a:prstGeom>
          <a:solidFill>
            <a:srgbClr val="0D0D0D"/>
          </a:solidFill>
          <a:ln/>
        </p:spPr>
      </p:sp>
      <p:sp>
        <p:nvSpPr>
          <p:cNvPr id="7" name="Shape 4"/>
          <p:cNvSpPr/>
          <p:nvPr/>
        </p:nvSpPr>
        <p:spPr>
          <a:xfrm>
            <a:off x="707946" y="2731056"/>
            <a:ext cx="7736681" cy="1621155"/>
          </a:xfrm>
          <a:prstGeom prst="roundRect">
            <a:avLst>
              <a:gd name="adj" fmla="val 1899"/>
            </a:avLst>
          </a:prstGeom>
          <a:solidFill>
            <a:srgbClr val="0D0D0D"/>
          </a:solidFill>
          <a:ln/>
        </p:spPr>
      </p:sp>
      <p:sp>
        <p:nvSpPr>
          <p:cNvPr id="8" name="Text 5"/>
          <p:cNvSpPr/>
          <p:nvPr/>
        </p:nvSpPr>
        <p:spPr>
          <a:xfrm>
            <a:off x="913090" y="2884884"/>
            <a:ext cx="7326392" cy="1313498"/>
          </a:xfrm>
          <a:prstGeom prst="rect">
            <a:avLst/>
          </a:prstGeom>
          <a:noFill/>
          <a:ln/>
        </p:spPr>
        <p:txBody>
          <a:bodyPr wrap="square" lIns="0" tIns="0" rIns="0" bIns="0" rtlCol="0" anchor="t"/>
          <a:lstStyle/>
          <a:p>
            <a:pPr algn="l" indent="0" marL="0">
              <a:lnSpc>
                <a:spcPts val="2550"/>
              </a:lnSpc>
              <a:buNone/>
            </a:pPr>
            <a:r>
              <a:rPr lang="en-US" sz="1600" dirty="0">
                <a:solidFill>
                  <a:srgbClr val="FFFFFF"/>
                </a:solidFill>
                <a:highlight>
                  <a:srgbClr val="0D0D0D"/>
                </a:highlight>
                <a:latin typeface="Consolas" pitchFamily="34" charset="0"/>
                <a:ea typeface="Consolas" pitchFamily="34" charset="-122"/>
                <a:cs typeface="Consolas" pitchFamily="34" charset="-120"/>
              </a:rPr>
              <a:t>helm repo add gitlab https://charts.gitlab.iohelm install gitlab-runner gitlab/gitlab-runner \  --set gitlabUrl=https://gitlab.com/ \  --set runnerRegistrationToken=&lt;TOKEN&gt;</a:t>
            </a:r>
            <a:endParaRPr lang="en-US" sz="1600" dirty="0"/>
          </a:p>
        </p:txBody>
      </p:sp>
      <p:pic>
        <p:nvPicPr>
          <p:cNvPr id="9" name="Image 1" descr="preencoded.png">    </p:cNvPr>
          <p:cNvPicPr>
            <a:picLocks noChangeAspect="1"/>
          </p:cNvPicPr>
          <p:nvPr/>
        </p:nvPicPr>
        <p:blipFill>
          <a:blip r:embed="rId2"/>
          <a:stretch>
            <a:fillRect/>
          </a:stretch>
        </p:blipFill>
        <p:spPr>
          <a:xfrm>
            <a:off x="8942546" y="2731056"/>
            <a:ext cx="1561981" cy="1561981"/>
          </a:xfrm>
          <a:prstGeom prst="rect">
            <a:avLst/>
          </a:prstGeom>
        </p:spPr>
      </p:pic>
      <p:sp>
        <p:nvSpPr>
          <p:cNvPr id="10" name="Shape 6"/>
          <p:cNvSpPr/>
          <p:nvPr/>
        </p:nvSpPr>
        <p:spPr>
          <a:xfrm>
            <a:off x="718185" y="4813935"/>
            <a:ext cx="13194030" cy="2752011"/>
          </a:xfrm>
          <a:prstGeom prst="roundRect">
            <a:avLst>
              <a:gd name="adj" fmla="val 3132"/>
            </a:avLst>
          </a:prstGeom>
          <a:solidFill>
            <a:srgbClr val="022349"/>
          </a:solidFill>
          <a:ln/>
        </p:spPr>
      </p:sp>
      <p:pic>
        <p:nvPicPr>
          <p:cNvPr id="11" name="Image 2" descr="preencoded.png">    </p:cNvPr>
          <p:cNvPicPr>
            <a:picLocks noChangeAspect="1"/>
          </p:cNvPicPr>
          <p:nvPr/>
        </p:nvPicPr>
        <p:blipFill>
          <a:blip r:embed="rId3"/>
          <a:stretch>
            <a:fillRect/>
          </a:stretch>
        </p:blipFill>
        <p:spPr>
          <a:xfrm>
            <a:off x="923330" y="5126950"/>
            <a:ext cx="256461" cy="205145"/>
          </a:xfrm>
          <a:prstGeom prst="rect">
            <a:avLst/>
          </a:prstGeom>
        </p:spPr>
      </p:pic>
      <p:sp>
        <p:nvSpPr>
          <p:cNvPr id="12" name="Text 7"/>
          <p:cNvSpPr/>
          <p:nvPr/>
        </p:nvSpPr>
        <p:spPr>
          <a:xfrm>
            <a:off x="1384935" y="5070277"/>
            <a:ext cx="12322135" cy="328374"/>
          </a:xfrm>
          <a:prstGeom prst="rect">
            <a:avLst/>
          </a:prstGeom>
          <a:noFill/>
          <a:ln/>
        </p:spPr>
        <p:txBody>
          <a:bodyPr wrap="none" lIns="0" tIns="0" rIns="0" bIns="0" rtlCol="0" anchor="t"/>
          <a:lstStyle/>
          <a:p>
            <a:pPr algn="l" indent="0" marL="0">
              <a:lnSpc>
                <a:spcPts val="2550"/>
              </a:lnSpc>
              <a:buNone/>
            </a:pPr>
            <a:r>
              <a:rPr lang="en-US" sz="1600" dirty="0">
                <a:solidFill>
                  <a:srgbClr val="FFFFFF"/>
                </a:solidFill>
                <a:latin typeface="Inter" pitchFamily="34" charset="0"/>
                <a:ea typeface="Inter" pitchFamily="34" charset="-122"/>
                <a:cs typeface="Inter" pitchFamily="34" charset="-120"/>
              </a:rPr>
              <a:t>This Helm command:</a:t>
            </a:r>
            <a:endParaRPr lang="en-US" sz="1600" dirty="0"/>
          </a:p>
        </p:txBody>
      </p:sp>
      <p:sp>
        <p:nvSpPr>
          <p:cNvPr id="13" name="Text 8"/>
          <p:cNvSpPr/>
          <p:nvPr/>
        </p:nvSpPr>
        <p:spPr>
          <a:xfrm>
            <a:off x="1384935" y="5583317"/>
            <a:ext cx="12322135" cy="335994"/>
          </a:xfrm>
          <a:prstGeom prst="rect">
            <a:avLst/>
          </a:prstGeom>
          <a:noFill/>
          <a:ln/>
        </p:spPr>
        <p:txBody>
          <a:bodyPr wrap="none" lIns="0" tIns="0" rIns="0" bIns="0" rtlCol="0" anchor="t"/>
          <a:lstStyle/>
          <a:p>
            <a:pPr algn="l" marL="342900" indent="-342900">
              <a:lnSpc>
                <a:spcPts val="2550"/>
              </a:lnSpc>
              <a:buSzPct val="100000"/>
              <a:buChar char="•"/>
            </a:pPr>
            <a:r>
              <a:rPr lang="en-US" sz="1600" b="1" dirty="0">
                <a:solidFill>
                  <a:srgbClr val="FFFFFF"/>
                </a:solidFill>
                <a:latin typeface="Inter" pitchFamily="34" charset="0"/>
                <a:ea typeface="Inter" pitchFamily="34" charset="-122"/>
                <a:cs typeface="Inter" pitchFamily="34" charset="-120"/>
              </a:rPr>
              <a:t>Adds the GitLab Helm repository:</a:t>
            </a:r>
            <a:pPr algn="l" indent="0" marL="0">
              <a:lnSpc>
                <a:spcPts val="2550"/>
              </a:lnSpc>
              <a:buNone/>
            </a:pPr>
            <a:r>
              <a:rPr lang="en-US" sz="1600" dirty="0">
                <a:solidFill>
                  <a:srgbClr val="FFFFFF"/>
                </a:solidFill>
                <a:latin typeface="Inter" pitchFamily="34" charset="0"/>
                <a:ea typeface="Inter" pitchFamily="34" charset="-122"/>
                <a:cs typeface="Inter" pitchFamily="34" charset="-120"/>
              </a:rPr>
              <a:t> </a:t>
            </a:r>
            <a:pPr algn="l" indent="0" marL="0">
              <a:lnSpc>
                <a:spcPts val="2550"/>
              </a:lnSpc>
              <a:buNone/>
            </a:pPr>
            <a:r>
              <a:rPr lang="en-US" sz="1600" dirty="0">
                <a:solidFill>
                  <a:srgbClr val="FFFFFF"/>
                </a:solidFill>
                <a:highlight>
                  <a:srgbClr val="0D0D0D"/>
                </a:highlight>
                <a:latin typeface="Consolas" pitchFamily="34" charset="0"/>
                <a:ea typeface="Consolas" pitchFamily="34" charset="-122"/>
                <a:cs typeface="Consolas" pitchFamily="34" charset="-120"/>
              </a:rPr>
              <a:t>helm repo add gitlab https://charts.gitlab.io</a:t>
            </a:r>
            <a:pPr algn="l" indent="0" marL="0">
              <a:lnSpc>
                <a:spcPts val="2550"/>
              </a:lnSpc>
              <a:buNone/>
            </a:pPr>
            <a:r>
              <a:rPr lang="en-US" sz="1600" dirty="0">
                <a:solidFill>
                  <a:srgbClr val="FFFFFF"/>
                </a:solidFill>
                <a:latin typeface="Inter" pitchFamily="34" charset="0"/>
                <a:ea typeface="Inter" pitchFamily="34" charset="-122"/>
                <a:cs typeface="Inter" pitchFamily="34" charset="-120"/>
              </a:rPr>
              <a:t> registers the official GitLab charts.</a:t>
            </a:r>
            <a:endParaRPr lang="en-US" sz="1600" dirty="0"/>
          </a:p>
        </p:txBody>
      </p:sp>
      <p:sp>
        <p:nvSpPr>
          <p:cNvPr id="14" name="Text 9"/>
          <p:cNvSpPr/>
          <p:nvPr/>
        </p:nvSpPr>
        <p:spPr>
          <a:xfrm>
            <a:off x="1384935" y="5991106"/>
            <a:ext cx="12322135" cy="664369"/>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FFFFFF"/>
                </a:solidFill>
                <a:latin typeface="Inter" pitchFamily="34" charset="0"/>
                <a:ea typeface="Inter" pitchFamily="34" charset="-122"/>
                <a:cs typeface="Inter" pitchFamily="34" charset="-120"/>
              </a:rPr>
              <a:t>Installs the GitLab Runner:</a:t>
            </a:r>
            <a:pPr algn="l" indent="0" marL="0">
              <a:lnSpc>
                <a:spcPts val="2550"/>
              </a:lnSpc>
              <a:buNone/>
            </a:pPr>
            <a:r>
              <a:rPr lang="en-US" sz="1600" dirty="0">
                <a:solidFill>
                  <a:srgbClr val="FFFFFF"/>
                </a:solidFill>
                <a:latin typeface="Inter" pitchFamily="34" charset="0"/>
                <a:ea typeface="Inter" pitchFamily="34" charset="-122"/>
                <a:cs typeface="Inter" pitchFamily="34" charset="-120"/>
              </a:rPr>
              <a:t> </a:t>
            </a:r>
            <a:pPr algn="l" indent="0" marL="0">
              <a:lnSpc>
                <a:spcPts val="2550"/>
              </a:lnSpc>
              <a:buNone/>
            </a:pPr>
            <a:r>
              <a:rPr lang="en-US" sz="1600" dirty="0">
                <a:solidFill>
                  <a:srgbClr val="FFFFFF"/>
                </a:solidFill>
                <a:highlight>
                  <a:srgbClr val="0D0D0D"/>
                </a:highlight>
                <a:latin typeface="Consolas" pitchFamily="34" charset="0"/>
                <a:ea typeface="Consolas" pitchFamily="34" charset="-122"/>
                <a:cs typeface="Consolas" pitchFamily="34" charset="-120"/>
              </a:rPr>
              <a:t>helm install gitlab-runner gitlab/gitlab-runner</a:t>
            </a:r>
            <a:pPr algn="l" indent="0" marL="0">
              <a:lnSpc>
                <a:spcPts val="2550"/>
              </a:lnSpc>
              <a:buNone/>
            </a:pPr>
            <a:r>
              <a:rPr lang="en-US" sz="1600" dirty="0">
                <a:solidFill>
                  <a:srgbClr val="FFFFFF"/>
                </a:solidFill>
                <a:latin typeface="Inter" pitchFamily="34" charset="0"/>
                <a:ea typeface="Inter" pitchFamily="34" charset="-122"/>
                <a:cs typeface="Inter" pitchFamily="34" charset="-120"/>
              </a:rPr>
              <a:t> deploys the Runner as a set of Kubernetes resources.</a:t>
            </a:r>
            <a:endParaRPr lang="en-US" sz="1600" dirty="0"/>
          </a:p>
        </p:txBody>
      </p:sp>
      <p:sp>
        <p:nvSpPr>
          <p:cNvPr id="15" name="Text 10"/>
          <p:cNvSpPr/>
          <p:nvPr/>
        </p:nvSpPr>
        <p:spPr>
          <a:xfrm>
            <a:off x="1384935" y="6727269"/>
            <a:ext cx="12322135" cy="664369"/>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FFFFFF"/>
                </a:solidFill>
                <a:latin typeface="Inter" pitchFamily="34" charset="0"/>
                <a:ea typeface="Inter" pitchFamily="34" charset="-122"/>
                <a:cs typeface="Inter" pitchFamily="34" charset="-120"/>
              </a:rPr>
              <a:t>Sets GitLab URL and Registration Token:</a:t>
            </a:r>
            <a:pPr algn="l" indent="0" marL="0">
              <a:lnSpc>
                <a:spcPts val="2550"/>
              </a:lnSpc>
              <a:buNone/>
            </a:pPr>
            <a:r>
              <a:rPr lang="en-US" sz="1600" dirty="0">
                <a:solidFill>
                  <a:srgbClr val="FFFFFF"/>
                </a:solidFill>
                <a:latin typeface="Inter" pitchFamily="34" charset="0"/>
                <a:ea typeface="Inter" pitchFamily="34" charset="-122"/>
                <a:cs typeface="Inter" pitchFamily="34" charset="-120"/>
              </a:rPr>
              <a:t> The </a:t>
            </a:r>
            <a:pPr algn="l" indent="0" marL="0">
              <a:lnSpc>
                <a:spcPts val="2550"/>
              </a:lnSpc>
              <a:buNone/>
            </a:pPr>
            <a:r>
              <a:rPr lang="en-US" sz="1600" dirty="0">
                <a:solidFill>
                  <a:srgbClr val="FFFFFF"/>
                </a:solidFill>
                <a:highlight>
                  <a:srgbClr val="0D0D0D"/>
                </a:highlight>
                <a:latin typeface="Consolas" pitchFamily="34" charset="0"/>
                <a:ea typeface="Consolas" pitchFamily="34" charset="-122"/>
                <a:cs typeface="Consolas" pitchFamily="34" charset="-120"/>
              </a:rPr>
              <a:t>--set</a:t>
            </a:r>
            <a:pPr algn="l" indent="0" marL="0">
              <a:lnSpc>
                <a:spcPts val="2550"/>
              </a:lnSpc>
              <a:buNone/>
            </a:pPr>
            <a:r>
              <a:rPr lang="en-US" sz="1600" dirty="0">
                <a:solidFill>
                  <a:srgbClr val="FFFFFF"/>
                </a:solidFill>
                <a:latin typeface="Inter" pitchFamily="34" charset="0"/>
                <a:ea typeface="Inter" pitchFamily="34" charset="-122"/>
                <a:cs typeface="Inter" pitchFamily="34" charset="-120"/>
              </a:rPr>
              <a:t> flags pass crucial configuration like your GitLab instance URL and the Runner's registration token, automating the connection to your GitLab project or group.</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85000"/>
            </a:srgbClr>
          </a:solidFill>
          <a:ln/>
        </p:spPr>
      </p:sp>
      <p:sp>
        <p:nvSpPr>
          <p:cNvPr id="4" name="Text 1"/>
          <p:cNvSpPr/>
          <p:nvPr/>
        </p:nvSpPr>
        <p:spPr>
          <a:xfrm>
            <a:off x="793790" y="1183719"/>
            <a:ext cx="886289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Runner Visibility &amp; Management</a:t>
            </a:r>
            <a:endParaRPr lang="en-US" sz="4450" dirty="0"/>
          </a:p>
        </p:txBody>
      </p:sp>
      <p:sp>
        <p:nvSpPr>
          <p:cNvPr id="5" name="Text 2"/>
          <p:cNvSpPr/>
          <p:nvPr/>
        </p:nvSpPr>
        <p:spPr>
          <a:xfrm>
            <a:off x="793790" y="223266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Once registered, GitLab Runners are visible and manageable directly within the GitLab UI, providing centralized control over your CI/CD infrastructure.</a:t>
            </a:r>
            <a:endParaRPr lang="en-US" sz="1750" dirty="0"/>
          </a:p>
        </p:txBody>
      </p:sp>
      <p:sp>
        <p:nvSpPr>
          <p:cNvPr id="6" name="Shape 3"/>
          <p:cNvSpPr/>
          <p:nvPr/>
        </p:nvSpPr>
        <p:spPr>
          <a:xfrm>
            <a:off x="793790" y="3523298"/>
            <a:ext cx="4196358" cy="121920"/>
          </a:xfrm>
          <a:prstGeom prst="roundRect">
            <a:avLst>
              <a:gd name="adj" fmla="val 78139"/>
            </a:avLst>
          </a:prstGeom>
          <a:solidFill>
            <a:srgbClr val="4950BC"/>
          </a:solidFill>
          <a:ln/>
        </p:spPr>
      </p:sp>
      <p:sp>
        <p:nvSpPr>
          <p:cNvPr id="7" name="Shape 4"/>
          <p:cNvSpPr/>
          <p:nvPr/>
        </p:nvSpPr>
        <p:spPr>
          <a:xfrm>
            <a:off x="2551688" y="3213616"/>
            <a:ext cx="680442" cy="680442"/>
          </a:xfrm>
          <a:prstGeom prst="roundRect">
            <a:avLst>
              <a:gd name="adj" fmla="val 134383"/>
            </a:avLst>
          </a:prstGeom>
          <a:solidFill>
            <a:srgbClr val="4950BC"/>
          </a:solidFill>
          <a:ln/>
        </p:spPr>
      </p:sp>
      <p:pic>
        <p:nvPicPr>
          <p:cNvPr id="8" name="Image 1" descr="preencoded.png">    </p:cNvPr>
          <p:cNvPicPr>
            <a:picLocks noChangeAspect="1"/>
          </p:cNvPicPr>
          <p:nvPr/>
        </p:nvPicPr>
        <p:blipFill>
          <a:blip r:embed="rId2"/>
          <a:stretch>
            <a:fillRect/>
          </a:stretch>
        </p:blipFill>
        <p:spPr>
          <a:xfrm>
            <a:off x="2755761" y="3383756"/>
            <a:ext cx="272177" cy="340162"/>
          </a:xfrm>
          <a:prstGeom prst="rect">
            <a:avLst/>
          </a:prstGeom>
        </p:spPr>
      </p:pic>
      <p:sp>
        <p:nvSpPr>
          <p:cNvPr id="9" name="Text 5"/>
          <p:cNvSpPr/>
          <p:nvPr/>
        </p:nvSpPr>
        <p:spPr>
          <a:xfrm>
            <a:off x="1051084" y="4120753"/>
            <a:ext cx="367010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Check Registered Runners</a:t>
            </a:r>
            <a:endParaRPr lang="en-US" sz="2200" dirty="0"/>
          </a:p>
        </p:txBody>
      </p:sp>
      <p:sp>
        <p:nvSpPr>
          <p:cNvPr id="10" name="Text 6"/>
          <p:cNvSpPr/>
          <p:nvPr/>
        </p:nvSpPr>
        <p:spPr>
          <a:xfrm>
            <a:off x="1051084" y="4611172"/>
            <a:ext cx="368177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Navigate to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Project &gt; Settings &gt; CI/CD &gt; Runners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to view a comprehensive list of all registered Runners associated with your project, group, or instance.</a:t>
            </a:r>
            <a:endParaRPr lang="en-US" sz="1750" dirty="0"/>
          </a:p>
        </p:txBody>
      </p:sp>
      <p:sp>
        <p:nvSpPr>
          <p:cNvPr id="11" name="Shape 7"/>
          <p:cNvSpPr/>
          <p:nvPr/>
        </p:nvSpPr>
        <p:spPr>
          <a:xfrm>
            <a:off x="5216962" y="3523298"/>
            <a:ext cx="4196358" cy="121920"/>
          </a:xfrm>
          <a:prstGeom prst="roundRect">
            <a:avLst>
              <a:gd name="adj" fmla="val 78139"/>
            </a:avLst>
          </a:prstGeom>
          <a:solidFill>
            <a:srgbClr val="4950BC"/>
          </a:solidFill>
          <a:ln/>
        </p:spPr>
      </p:sp>
      <p:sp>
        <p:nvSpPr>
          <p:cNvPr id="12" name="Shape 8"/>
          <p:cNvSpPr/>
          <p:nvPr/>
        </p:nvSpPr>
        <p:spPr>
          <a:xfrm>
            <a:off x="6974860" y="3213616"/>
            <a:ext cx="680442" cy="680442"/>
          </a:xfrm>
          <a:prstGeom prst="roundRect">
            <a:avLst>
              <a:gd name="adj" fmla="val 134383"/>
            </a:avLst>
          </a:prstGeom>
          <a:solidFill>
            <a:srgbClr val="4950BC"/>
          </a:solidFill>
          <a:ln/>
        </p:spPr>
      </p:sp>
      <p:pic>
        <p:nvPicPr>
          <p:cNvPr id="13" name="Image 2" descr="preencoded.png">    </p:cNvPr>
          <p:cNvPicPr>
            <a:picLocks noChangeAspect="1"/>
          </p:cNvPicPr>
          <p:nvPr/>
        </p:nvPicPr>
        <p:blipFill>
          <a:blip r:embed="rId3"/>
          <a:stretch>
            <a:fillRect/>
          </a:stretch>
        </p:blipFill>
        <p:spPr>
          <a:xfrm>
            <a:off x="7178933" y="3383756"/>
            <a:ext cx="272177" cy="340162"/>
          </a:xfrm>
          <a:prstGeom prst="rect">
            <a:avLst/>
          </a:prstGeom>
        </p:spPr>
      </p:pic>
      <p:sp>
        <p:nvSpPr>
          <p:cNvPr id="14" name="Text 9"/>
          <p:cNvSpPr/>
          <p:nvPr/>
        </p:nvSpPr>
        <p:spPr>
          <a:xfrm>
            <a:off x="5474256" y="4120753"/>
            <a:ext cx="307383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Manage Status &amp; Tags</a:t>
            </a:r>
            <a:endParaRPr lang="en-US" sz="2200" dirty="0"/>
          </a:p>
        </p:txBody>
      </p:sp>
      <p:sp>
        <p:nvSpPr>
          <p:cNvPr id="15" name="Text 10"/>
          <p:cNvSpPr/>
          <p:nvPr/>
        </p:nvSpPr>
        <p:spPr>
          <a:xfrm>
            <a:off x="5474256" y="4611172"/>
            <a:ext cx="368177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From the UI, you can easily enable or disable Runners, assign descriptive tags for better job routing, and check their current status (online/offline).</a:t>
            </a:r>
            <a:endParaRPr lang="en-US" sz="1750" dirty="0"/>
          </a:p>
        </p:txBody>
      </p:sp>
      <p:sp>
        <p:nvSpPr>
          <p:cNvPr id="16" name="Shape 11"/>
          <p:cNvSpPr/>
          <p:nvPr/>
        </p:nvSpPr>
        <p:spPr>
          <a:xfrm>
            <a:off x="9640133" y="3523298"/>
            <a:ext cx="4196358" cy="121920"/>
          </a:xfrm>
          <a:prstGeom prst="roundRect">
            <a:avLst>
              <a:gd name="adj" fmla="val 78139"/>
            </a:avLst>
          </a:prstGeom>
          <a:solidFill>
            <a:srgbClr val="4950BC"/>
          </a:solidFill>
          <a:ln/>
        </p:spPr>
      </p:sp>
      <p:sp>
        <p:nvSpPr>
          <p:cNvPr id="17" name="Shape 12"/>
          <p:cNvSpPr/>
          <p:nvPr/>
        </p:nvSpPr>
        <p:spPr>
          <a:xfrm>
            <a:off x="11398032" y="3213616"/>
            <a:ext cx="680442" cy="680442"/>
          </a:xfrm>
          <a:prstGeom prst="roundRect">
            <a:avLst>
              <a:gd name="adj" fmla="val 134383"/>
            </a:avLst>
          </a:prstGeom>
          <a:solidFill>
            <a:srgbClr val="4950BC"/>
          </a:solidFill>
          <a:ln/>
        </p:spPr>
      </p:sp>
      <p:pic>
        <p:nvPicPr>
          <p:cNvPr id="18" name="Image 3" descr="preencoded.png">    </p:cNvPr>
          <p:cNvPicPr>
            <a:picLocks noChangeAspect="1"/>
          </p:cNvPicPr>
          <p:nvPr/>
        </p:nvPicPr>
        <p:blipFill>
          <a:blip r:embed="rId4"/>
          <a:stretch>
            <a:fillRect/>
          </a:stretch>
        </p:blipFill>
        <p:spPr>
          <a:xfrm>
            <a:off x="11602105" y="3383756"/>
            <a:ext cx="272177" cy="340162"/>
          </a:xfrm>
          <a:prstGeom prst="rect">
            <a:avLst/>
          </a:prstGeom>
        </p:spPr>
      </p:pic>
      <p:sp>
        <p:nvSpPr>
          <p:cNvPr id="19" name="Text 13"/>
          <p:cNvSpPr/>
          <p:nvPr/>
        </p:nvSpPr>
        <p:spPr>
          <a:xfrm>
            <a:off x="9897427" y="4120753"/>
            <a:ext cx="3225760"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Security Best Practices</a:t>
            </a:r>
            <a:endParaRPr lang="en-US" sz="2200" dirty="0"/>
          </a:p>
        </p:txBody>
      </p:sp>
      <p:sp>
        <p:nvSpPr>
          <p:cNvPr id="20" name="Text 14"/>
          <p:cNvSpPr/>
          <p:nvPr/>
        </p:nvSpPr>
        <p:spPr>
          <a:xfrm>
            <a:off x="9897427" y="4611172"/>
            <a:ext cx="368177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Regularly review active Runners. Unregister unused Runners, and ensure sensitive tokens are securely managed. Avoid running untrusted code on Runners with broad permissions.</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06517" y="555188"/>
            <a:ext cx="8261985" cy="630793"/>
          </a:xfrm>
          <a:prstGeom prst="rect">
            <a:avLst/>
          </a:prstGeom>
          <a:noFill/>
          <a:ln/>
        </p:spPr>
        <p:txBody>
          <a:bodyPr wrap="none" lIns="0" tIns="0" rIns="0" bIns="0" rtlCol="0" anchor="t"/>
          <a:lstStyle/>
          <a:p>
            <a:pPr algn="l" indent="0" marL="0">
              <a:lnSpc>
                <a:spcPts val="4950"/>
              </a:lnSpc>
              <a:buNone/>
            </a:pPr>
            <a:r>
              <a:rPr lang="en-US" sz="3950" b="1" dirty="0">
                <a:solidFill>
                  <a:srgbClr val="000000"/>
                </a:solidFill>
                <a:latin typeface="Inter Bold" pitchFamily="34" charset="0"/>
                <a:ea typeface="Inter Bold" pitchFamily="34" charset="-122"/>
                <a:cs typeface="Inter Bold" pitchFamily="34" charset="-120"/>
              </a:rPr>
              <a:t>Best Practices for GitLab Runners</a:t>
            </a:r>
            <a:endParaRPr lang="en-US" sz="3950" dirty="0"/>
          </a:p>
        </p:txBody>
      </p:sp>
      <p:sp>
        <p:nvSpPr>
          <p:cNvPr id="3" name="Text 1"/>
          <p:cNvSpPr/>
          <p:nvPr/>
        </p:nvSpPr>
        <p:spPr>
          <a:xfrm>
            <a:off x="706517" y="1589723"/>
            <a:ext cx="13217366" cy="64603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Optimizing your GitLab Runner setup is crucial for efficient, secure, and scalable CI/CD pipelines. Adhering to best practices ensures reliability and performance.</a:t>
            </a:r>
            <a:endParaRPr lang="en-US" sz="1550" dirty="0"/>
          </a:p>
        </p:txBody>
      </p:sp>
      <p:pic>
        <p:nvPicPr>
          <p:cNvPr id="4" name="Image 0" descr="preencoded.png">    </p:cNvPr>
          <p:cNvPicPr>
            <a:picLocks noChangeAspect="1"/>
          </p:cNvPicPr>
          <p:nvPr/>
        </p:nvPicPr>
        <p:blipFill>
          <a:blip r:embed="rId1"/>
          <a:stretch>
            <a:fillRect/>
          </a:stretch>
        </p:blipFill>
        <p:spPr>
          <a:xfrm>
            <a:off x="706517" y="2462808"/>
            <a:ext cx="2457688" cy="1518880"/>
          </a:xfrm>
          <a:prstGeom prst="rect">
            <a:avLst/>
          </a:prstGeom>
        </p:spPr>
      </p:pic>
      <p:sp>
        <p:nvSpPr>
          <p:cNvPr id="5" name="Text 2"/>
          <p:cNvSpPr/>
          <p:nvPr/>
        </p:nvSpPr>
        <p:spPr>
          <a:xfrm>
            <a:off x="706517" y="4233982"/>
            <a:ext cx="3491389" cy="31551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Tag Runners for Job Routing</a:t>
            </a:r>
            <a:endParaRPr lang="en-US" sz="1950" dirty="0"/>
          </a:p>
        </p:txBody>
      </p:sp>
      <p:sp>
        <p:nvSpPr>
          <p:cNvPr id="6" name="Text 3"/>
          <p:cNvSpPr/>
          <p:nvPr/>
        </p:nvSpPr>
        <p:spPr>
          <a:xfrm>
            <a:off x="706517" y="4670584"/>
            <a:ext cx="4237553" cy="161508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Assign descriptive tags (e.g., </a:t>
            </a:r>
            <a:pPr algn="l" indent="0" marL="0">
              <a:lnSpc>
                <a:spcPts val="2500"/>
              </a:lnSpc>
              <a:buNone/>
            </a:pPr>
            <a:r>
              <a:rPr lang="en-US" sz="1550" dirty="0">
                <a:solidFill>
                  <a:srgbClr val="272525"/>
                </a:solidFill>
                <a:highlight>
                  <a:srgbClr val="F2F2F2"/>
                </a:highlight>
                <a:latin typeface="Consolas" pitchFamily="34" charset="0"/>
                <a:ea typeface="Consolas" pitchFamily="34" charset="-122"/>
                <a:cs typeface="Consolas" pitchFamily="34" charset="-120"/>
              </a:rPr>
              <a:t>docker</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dirty="0">
                <a:solidFill>
                  <a:srgbClr val="272525"/>
                </a:solidFill>
                <a:highlight>
                  <a:srgbClr val="F2F2F2"/>
                </a:highlight>
                <a:latin typeface="Consolas" pitchFamily="34" charset="0"/>
                <a:ea typeface="Consolas" pitchFamily="34" charset="-122"/>
                <a:cs typeface="Consolas" pitchFamily="34" charset="-120"/>
              </a:rPr>
              <a:t>frontend</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a:t>
            </a:r>
            <a:pPr algn="l" indent="0" marL="0">
              <a:lnSpc>
                <a:spcPts val="2500"/>
              </a:lnSpc>
              <a:buNone/>
            </a:pPr>
            <a:r>
              <a:rPr lang="en-US" sz="1550" dirty="0">
                <a:solidFill>
                  <a:srgbClr val="272525"/>
                </a:solidFill>
                <a:highlight>
                  <a:srgbClr val="F2F2F2"/>
                </a:highlight>
                <a:latin typeface="Consolas" pitchFamily="34" charset="0"/>
                <a:ea typeface="Consolas" pitchFamily="34" charset="-122"/>
                <a:cs typeface="Consolas" pitchFamily="34" charset="-120"/>
              </a:rPr>
              <a:t>production</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to your Runners. This allows precise control over which jobs run on specific Runners, ensuring compatibility and resource allocation.</a:t>
            </a:r>
            <a:endParaRPr lang="en-US" sz="1550" dirty="0"/>
          </a:p>
        </p:txBody>
      </p:sp>
      <p:pic>
        <p:nvPicPr>
          <p:cNvPr id="7" name="Image 1" descr="preencoded.png">    </p:cNvPr>
          <p:cNvPicPr>
            <a:picLocks noChangeAspect="1"/>
          </p:cNvPicPr>
          <p:nvPr/>
        </p:nvPicPr>
        <p:blipFill>
          <a:blip r:embed="rId2"/>
          <a:stretch>
            <a:fillRect/>
          </a:stretch>
        </p:blipFill>
        <p:spPr>
          <a:xfrm>
            <a:off x="5196364" y="2462808"/>
            <a:ext cx="2457688" cy="1518880"/>
          </a:xfrm>
          <a:prstGeom prst="rect">
            <a:avLst/>
          </a:prstGeom>
        </p:spPr>
      </p:pic>
      <p:sp>
        <p:nvSpPr>
          <p:cNvPr id="8" name="Text 4"/>
          <p:cNvSpPr/>
          <p:nvPr/>
        </p:nvSpPr>
        <p:spPr>
          <a:xfrm>
            <a:off x="5196364" y="4233982"/>
            <a:ext cx="4007168" cy="31551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Use Isolation for Untrusted Code</a:t>
            </a:r>
            <a:endParaRPr lang="en-US" sz="1950" dirty="0"/>
          </a:p>
        </p:txBody>
      </p:sp>
      <p:sp>
        <p:nvSpPr>
          <p:cNvPr id="9" name="Text 5"/>
          <p:cNvSpPr/>
          <p:nvPr/>
        </p:nvSpPr>
        <p:spPr>
          <a:xfrm>
            <a:off x="5196364" y="4670584"/>
            <a:ext cx="4237553" cy="161508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For jobs executing untrusted or potentially malicious code, always use Executors providing strong isolation, such as Docker or Kubernetes. Shell executors should be reserved for trusted environments only.</a:t>
            </a:r>
            <a:endParaRPr lang="en-US" sz="1550" dirty="0"/>
          </a:p>
        </p:txBody>
      </p:sp>
      <p:pic>
        <p:nvPicPr>
          <p:cNvPr id="10" name="Image 2" descr="preencoded.png">    </p:cNvPr>
          <p:cNvPicPr>
            <a:picLocks noChangeAspect="1"/>
          </p:cNvPicPr>
          <p:nvPr/>
        </p:nvPicPr>
        <p:blipFill>
          <a:blip r:embed="rId3"/>
          <a:stretch>
            <a:fillRect/>
          </a:stretch>
        </p:blipFill>
        <p:spPr>
          <a:xfrm>
            <a:off x="9686211" y="2462808"/>
            <a:ext cx="2457807" cy="1518999"/>
          </a:xfrm>
          <a:prstGeom prst="rect">
            <a:avLst/>
          </a:prstGeom>
        </p:spPr>
      </p:pic>
      <p:sp>
        <p:nvSpPr>
          <p:cNvPr id="11" name="Text 6"/>
          <p:cNvSpPr/>
          <p:nvPr/>
        </p:nvSpPr>
        <p:spPr>
          <a:xfrm>
            <a:off x="9686211" y="4234101"/>
            <a:ext cx="3022163" cy="315516"/>
          </a:xfrm>
          <a:prstGeom prst="rect">
            <a:avLst/>
          </a:prstGeom>
          <a:noFill/>
          <a:ln/>
        </p:spPr>
        <p:txBody>
          <a:bodyPr wrap="none" lIns="0" tIns="0" rIns="0" bIns="0" rtlCol="0" anchor="t"/>
          <a:lstStyle/>
          <a:p>
            <a:pPr algn="l" indent="0" marL="0">
              <a:lnSpc>
                <a:spcPts val="2450"/>
              </a:lnSpc>
              <a:buNone/>
            </a:pPr>
            <a:r>
              <a:rPr lang="en-US" sz="1950" b="1" dirty="0">
                <a:solidFill>
                  <a:srgbClr val="272525"/>
                </a:solidFill>
                <a:latin typeface="Inter Bold" pitchFamily="34" charset="0"/>
                <a:ea typeface="Inter Bold" pitchFamily="34" charset="-122"/>
                <a:cs typeface="Inter Bold" pitchFamily="34" charset="-120"/>
              </a:rPr>
              <a:t>Limit Shared Runner Use</a:t>
            </a:r>
            <a:endParaRPr lang="en-US" sz="1950" dirty="0"/>
          </a:p>
        </p:txBody>
      </p:sp>
      <p:sp>
        <p:nvSpPr>
          <p:cNvPr id="12" name="Text 7"/>
          <p:cNvSpPr/>
          <p:nvPr/>
        </p:nvSpPr>
        <p:spPr>
          <a:xfrm>
            <a:off x="9686211" y="4670703"/>
            <a:ext cx="4237673" cy="1615083"/>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While convenient, shared Runners on gitlab.com might not be suitable for sensitive data or specific resource needs. Consider private or specific Runners for such cases.</a:t>
            </a:r>
            <a:endParaRPr lang="en-US" sz="1550" dirty="0"/>
          </a:p>
        </p:txBody>
      </p:sp>
      <p:pic>
        <p:nvPicPr>
          <p:cNvPr id="13" name="Image 3" descr="preencoded.png">    </p:cNvPr>
          <p:cNvPicPr>
            <a:picLocks noChangeAspect="1"/>
          </p:cNvPicPr>
          <p:nvPr/>
        </p:nvPicPr>
        <p:blipFill>
          <a:blip r:embed="rId4"/>
          <a:stretch>
            <a:fillRect/>
          </a:stretch>
        </p:blipFill>
        <p:spPr>
          <a:xfrm>
            <a:off x="706517" y="6512838"/>
            <a:ext cx="13217366" cy="1119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277422"/>
            <a:ext cx="1273790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Best Practices for GitLab Runners (Continued)</a:t>
            </a:r>
            <a:endParaRPr lang="en-US" sz="4450" dirty="0"/>
          </a:p>
        </p:txBody>
      </p:sp>
      <p:pic>
        <p:nvPicPr>
          <p:cNvPr id="3" name="Image 0" descr="preencoded.png">    </p:cNvPr>
          <p:cNvPicPr>
            <a:picLocks noChangeAspect="1"/>
          </p:cNvPicPr>
          <p:nvPr/>
        </p:nvPicPr>
        <p:blipFill>
          <a:blip r:embed="rId1"/>
          <a:stretch>
            <a:fillRect/>
          </a:stretch>
        </p:blipFill>
        <p:spPr>
          <a:xfrm>
            <a:off x="793790" y="2439829"/>
            <a:ext cx="3700105" cy="2286833"/>
          </a:xfrm>
          <a:prstGeom prst="rect">
            <a:avLst/>
          </a:prstGeom>
        </p:spPr>
      </p:pic>
      <p:sp>
        <p:nvSpPr>
          <p:cNvPr id="4" name="Text 1"/>
          <p:cNvSpPr/>
          <p:nvPr/>
        </p:nvSpPr>
        <p:spPr>
          <a:xfrm>
            <a:off x="793790" y="5010150"/>
            <a:ext cx="360985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Regularly Update Runners</a:t>
            </a:r>
            <a:endParaRPr lang="en-US" sz="2200" dirty="0"/>
          </a:p>
        </p:txBody>
      </p:sp>
      <p:sp>
        <p:nvSpPr>
          <p:cNvPr id="5" name="Text 2"/>
          <p:cNvSpPr/>
          <p:nvPr/>
        </p:nvSpPr>
        <p:spPr>
          <a:xfrm>
            <a:off x="793790" y="5500568"/>
            <a:ext cx="6379607"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Keep your GitLab Runner installations up-to-date. Regular updates bring performance improvements, bug fixes, and critical security patches, protecting your CI/CD environment.</a:t>
            </a:r>
            <a:endParaRPr lang="en-US" sz="1750" dirty="0"/>
          </a:p>
        </p:txBody>
      </p:sp>
      <p:pic>
        <p:nvPicPr>
          <p:cNvPr id="6" name="Image 1" descr="preencoded.png">    </p:cNvPr>
          <p:cNvPicPr>
            <a:picLocks noChangeAspect="1"/>
          </p:cNvPicPr>
          <p:nvPr/>
        </p:nvPicPr>
        <p:blipFill>
          <a:blip r:embed="rId2"/>
          <a:stretch>
            <a:fillRect/>
          </a:stretch>
        </p:blipFill>
        <p:spPr>
          <a:xfrm>
            <a:off x="7456884" y="2439829"/>
            <a:ext cx="3700224" cy="2286833"/>
          </a:xfrm>
          <a:prstGeom prst="rect">
            <a:avLst/>
          </a:prstGeom>
        </p:spPr>
      </p:pic>
      <p:sp>
        <p:nvSpPr>
          <p:cNvPr id="7" name="Text 3"/>
          <p:cNvSpPr/>
          <p:nvPr/>
        </p:nvSpPr>
        <p:spPr>
          <a:xfrm>
            <a:off x="7456884" y="5010150"/>
            <a:ext cx="4464963"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Monitor Runner Resource Usage</a:t>
            </a:r>
            <a:endParaRPr lang="en-US" sz="2200" dirty="0"/>
          </a:p>
        </p:txBody>
      </p:sp>
      <p:sp>
        <p:nvSpPr>
          <p:cNvPr id="8" name="Text 4"/>
          <p:cNvSpPr/>
          <p:nvPr/>
        </p:nvSpPr>
        <p:spPr>
          <a:xfrm>
            <a:off x="7456884" y="5500568"/>
            <a:ext cx="6379726"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Implement monitoring for your Runners to track CPU, memory, and disk usage. This helps identify bottlenecks, optimize resource allocation, and prevent job failures due to insufficient resources.</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83669" y="626626"/>
            <a:ext cx="6325791" cy="699730"/>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Inter Bold" pitchFamily="34" charset="0"/>
                <a:ea typeface="Inter Bold" pitchFamily="34" charset="-122"/>
                <a:cs typeface="Inter Bold" pitchFamily="34" charset="-120"/>
              </a:rPr>
              <a:t>Troubleshooting &amp; Tips</a:t>
            </a:r>
            <a:endParaRPr lang="en-US" sz="4400" dirty="0"/>
          </a:p>
        </p:txBody>
      </p:sp>
      <p:sp>
        <p:nvSpPr>
          <p:cNvPr id="3" name="Text 1"/>
          <p:cNvSpPr/>
          <p:nvPr/>
        </p:nvSpPr>
        <p:spPr>
          <a:xfrm>
            <a:off x="783669" y="1774150"/>
            <a:ext cx="13063061" cy="358259"/>
          </a:xfrm>
          <a:prstGeom prst="rect">
            <a:avLst/>
          </a:prstGeom>
          <a:noFill/>
          <a:ln/>
        </p:spPr>
        <p:txBody>
          <a:bodyPr wrap="non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Efficiently manage and troubleshoot your GitLab Runners with these essential tips and commands.</a:t>
            </a:r>
            <a:endParaRPr lang="en-US" sz="1750" dirty="0"/>
          </a:p>
        </p:txBody>
      </p:sp>
      <p:sp>
        <p:nvSpPr>
          <p:cNvPr id="4" name="Shape 2"/>
          <p:cNvSpPr/>
          <p:nvPr/>
        </p:nvSpPr>
        <p:spPr>
          <a:xfrm>
            <a:off x="783669" y="2384227"/>
            <a:ext cx="6419612" cy="3298984"/>
          </a:xfrm>
          <a:prstGeom prst="roundRect">
            <a:avLst>
              <a:gd name="adj" fmla="val 2851"/>
            </a:avLst>
          </a:prstGeom>
          <a:noFill/>
          <a:ln w="30480">
            <a:solidFill>
              <a:srgbClr val="C0C1D7"/>
            </a:solidFill>
            <a:prstDash val="solid"/>
          </a:ln>
        </p:spPr>
      </p:sp>
      <p:sp>
        <p:nvSpPr>
          <p:cNvPr id="5" name="Text 3"/>
          <p:cNvSpPr/>
          <p:nvPr/>
        </p:nvSpPr>
        <p:spPr>
          <a:xfrm>
            <a:off x="1037987" y="2638544"/>
            <a:ext cx="3120390" cy="349806"/>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Common Errors &amp; Logs</a:t>
            </a:r>
            <a:endParaRPr lang="en-US" sz="2200" dirty="0"/>
          </a:p>
        </p:txBody>
      </p:sp>
      <p:sp>
        <p:nvSpPr>
          <p:cNvPr id="6" name="Text 4"/>
          <p:cNvSpPr/>
          <p:nvPr/>
        </p:nvSpPr>
        <p:spPr>
          <a:xfrm>
            <a:off x="1037987" y="3122652"/>
            <a:ext cx="5910977" cy="1433036"/>
          </a:xfrm>
          <a:prstGeom prst="rect">
            <a:avLst/>
          </a:prstGeom>
          <a:noFill/>
          <a:ln/>
        </p:spPr>
        <p:txBody>
          <a:bodyPr wrap="square" lIns="0" tIns="0" rIns="0" bIns="0" rtlCol="0" anchor="t"/>
          <a:lstStyle/>
          <a:p>
            <a:pPr algn="l" indent="0" marL="0">
              <a:lnSpc>
                <a:spcPts val="2800"/>
              </a:lnSpc>
              <a:buNone/>
            </a:pPr>
            <a:r>
              <a:rPr lang="en-US" sz="1750" dirty="0">
                <a:solidFill>
                  <a:srgbClr val="272525"/>
                </a:solidFill>
                <a:latin typeface="Inter" pitchFamily="34" charset="0"/>
                <a:ea typeface="Inter" pitchFamily="34" charset="-122"/>
                <a:cs typeface="Inter" pitchFamily="34" charset="-120"/>
              </a:rPr>
              <a:t>For most issues, start by checking the Runner logs, typically located at </a:t>
            </a:r>
            <a:pPr algn="l" indent="0" marL="0">
              <a:lnSpc>
                <a:spcPts val="280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/var/log/gitlab-runner/</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on Linux systems. Look for error messages related to connectivity, permissions, or executor issues.</a:t>
            </a:r>
            <a:endParaRPr lang="en-US" sz="1750" dirty="0"/>
          </a:p>
        </p:txBody>
      </p:sp>
      <p:sp>
        <p:nvSpPr>
          <p:cNvPr id="7" name="Shape 5"/>
          <p:cNvSpPr/>
          <p:nvPr/>
        </p:nvSpPr>
        <p:spPr>
          <a:xfrm>
            <a:off x="7427119" y="2384227"/>
            <a:ext cx="6419612" cy="3298984"/>
          </a:xfrm>
          <a:prstGeom prst="roundRect">
            <a:avLst>
              <a:gd name="adj" fmla="val 2851"/>
            </a:avLst>
          </a:prstGeom>
          <a:noFill/>
          <a:ln w="30480">
            <a:solidFill>
              <a:srgbClr val="C0C1D7"/>
            </a:solidFill>
            <a:prstDash val="solid"/>
          </a:ln>
        </p:spPr>
      </p:sp>
      <p:sp>
        <p:nvSpPr>
          <p:cNvPr id="8" name="Text 6"/>
          <p:cNvSpPr/>
          <p:nvPr/>
        </p:nvSpPr>
        <p:spPr>
          <a:xfrm>
            <a:off x="7681436" y="2638544"/>
            <a:ext cx="3024783" cy="349806"/>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Useful CLI Commands</a:t>
            </a:r>
            <a:endParaRPr lang="en-US" sz="2200" dirty="0"/>
          </a:p>
        </p:txBody>
      </p:sp>
      <p:sp>
        <p:nvSpPr>
          <p:cNvPr id="9" name="Text 7"/>
          <p:cNvSpPr/>
          <p:nvPr/>
        </p:nvSpPr>
        <p:spPr>
          <a:xfrm>
            <a:off x="7681436" y="3122652"/>
            <a:ext cx="5910977" cy="71651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gitlab-runner list</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View all registered Runners on the current machine.</a:t>
            </a:r>
            <a:endParaRPr lang="en-US" sz="1750" dirty="0"/>
          </a:p>
        </p:txBody>
      </p:sp>
      <p:sp>
        <p:nvSpPr>
          <p:cNvPr id="10" name="Text 8"/>
          <p:cNvSpPr/>
          <p:nvPr/>
        </p:nvSpPr>
        <p:spPr>
          <a:xfrm>
            <a:off x="7681436" y="3917513"/>
            <a:ext cx="5910977" cy="71651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gitlab-runner verify</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Check if Runners are still connected to GitLab and valid.</a:t>
            </a:r>
            <a:endParaRPr lang="en-US" sz="1750" dirty="0"/>
          </a:p>
        </p:txBody>
      </p:sp>
      <p:sp>
        <p:nvSpPr>
          <p:cNvPr id="11" name="Text 9"/>
          <p:cNvSpPr/>
          <p:nvPr/>
        </p:nvSpPr>
        <p:spPr>
          <a:xfrm>
            <a:off x="7681436" y="4712375"/>
            <a:ext cx="5910977" cy="71651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highlight>
                  <a:srgbClr val="F2F2F2"/>
                </a:highlight>
                <a:latin typeface="Consolas" pitchFamily="34" charset="0"/>
                <a:ea typeface="Consolas" pitchFamily="34" charset="-122"/>
                <a:cs typeface="Consolas" pitchFamily="34" charset="-120"/>
              </a:rPr>
              <a:t>gitlab-runner restart</a:t>
            </a:r>
            <a:pPr algn="l" indent="0" marL="0">
              <a:lnSpc>
                <a:spcPts val="2800"/>
              </a:lnSpc>
              <a:buNone/>
            </a:pPr>
            <a:r>
              <a:rPr lang="en-US" sz="1750" dirty="0">
                <a:solidFill>
                  <a:srgbClr val="272525"/>
                </a:solidFill>
                <a:latin typeface="Inter" pitchFamily="34" charset="0"/>
                <a:ea typeface="Inter" pitchFamily="34" charset="-122"/>
                <a:cs typeface="Inter" pitchFamily="34" charset="-120"/>
              </a:rPr>
              <a:t>: Restart the Runner service after configuration changes.</a:t>
            </a:r>
            <a:endParaRPr lang="en-US" sz="1750" dirty="0"/>
          </a:p>
        </p:txBody>
      </p:sp>
      <p:sp>
        <p:nvSpPr>
          <p:cNvPr id="12" name="Shape 10"/>
          <p:cNvSpPr/>
          <p:nvPr/>
        </p:nvSpPr>
        <p:spPr>
          <a:xfrm>
            <a:off x="783669" y="5935028"/>
            <a:ext cx="13063061" cy="1667947"/>
          </a:xfrm>
          <a:prstGeom prst="roundRect">
            <a:avLst>
              <a:gd name="adj" fmla="val 5639"/>
            </a:avLst>
          </a:prstGeom>
          <a:solidFill>
            <a:srgbClr val="C7C9EA"/>
          </a:solidFill>
          <a:ln/>
        </p:spPr>
      </p:sp>
      <p:pic>
        <p:nvPicPr>
          <p:cNvPr id="13" name="Image 0" descr="preencoded.png">    </p:cNvPr>
          <p:cNvPicPr>
            <a:picLocks noChangeAspect="1"/>
          </p:cNvPicPr>
          <p:nvPr/>
        </p:nvPicPr>
        <p:blipFill>
          <a:blip r:embed="rId1"/>
          <a:stretch>
            <a:fillRect/>
          </a:stretch>
        </p:blipFill>
        <p:spPr>
          <a:xfrm>
            <a:off x="1007507" y="6278047"/>
            <a:ext cx="279797" cy="223838"/>
          </a:xfrm>
          <a:prstGeom prst="rect">
            <a:avLst/>
          </a:prstGeom>
        </p:spPr>
      </p:pic>
      <p:sp>
        <p:nvSpPr>
          <p:cNvPr id="14" name="Text 11"/>
          <p:cNvSpPr/>
          <p:nvPr/>
        </p:nvSpPr>
        <p:spPr>
          <a:xfrm>
            <a:off x="1511141" y="6214824"/>
            <a:ext cx="12111752" cy="1074777"/>
          </a:xfrm>
          <a:prstGeom prst="rect">
            <a:avLst/>
          </a:prstGeom>
          <a:noFill/>
          <a:ln/>
        </p:spPr>
        <p:txBody>
          <a:bodyPr wrap="square" lIns="0" tIns="0" rIns="0" bIns="0" rtlCol="0" anchor="t"/>
          <a:lstStyle/>
          <a:p>
            <a:pPr algn="l" indent="0" marL="0">
              <a:lnSpc>
                <a:spcPts val="2800"/>
              </a:lnSpc>
              <a:buNone/>
            </a:pPr>
            <a:r>
              <a:rPr lang="en-US" sz="1750" dirty="0">
                <a:solidFill>
                  <a:srgbClr val="000000"/>
                </a:solidFill>
                <a:latin typeface="Inter" pitchFamily="34" charset="0"/>
                <a:ea typeface="Inter" pitchFamily="34" charset="-122"/>
                <a:cs typeface="Inter" pitchFamily="34" charset="-120"/>
              </a:rPr>
              <a:t>For large-scale deployments, consider </a:t>
            </a:r>
            <a:pPr algn="l" indent="0" marL="0">
              <a:lnSpc>
                <a:spcPts val="2800"/>
              </a:lnSpc>
              <a:buNone/>
            </a:pPr>
            <a:r>
              <a:rPr lang="en-US" sz="1750" b="1" dirty="0">
                <a:solidFill>
                  <a:srgbClr val="000000"/>
                </a:solidFill>
                <a:latin typeface="Inter" pitchFamily="34" charset="0"/>
                <a:ea typeface="Inter" pitchFamily="34" charset="-122"/>
                <a:cs typeface="Inter" pitchFamily="34" charset="-120"/>
              </a:rPr>
              <a:t>Runner autoscaling</a:t>
            </a:r>
            <a:pPr algn="l" indent="0" marL="0">
              <a:lnSpc>
                <a:spcPts val="2800"/>
              </a:lnSpc>
              <a:buNone/>
            </a:pPr>
            <a:r>
              <a:rPr lang="en-US" sz="1750" dirty="0">
                <a:solidFill>
                  <a:srgbClr val="000000"/>
                </a:solidFill>
                <a:latin typeface="Inter" pitchFamily="34" charset="0"/>
                <a:ea typeface="Inter" pitchFamily="34" charset="-122"/>
                <a:cs typeface="Inter" pitchFamily="34" charset="-120"/>
              </a:rPr>
              <a:t> with Docker Machine or Kubernetes. This allows Runners to dynamically provision or de-provision compute resources based on job queue demand, optimizing cost and performance.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85000"/>
            </a:srgbClr>
          </a:solidFill>
          <a:ln/>
        </p:spPr>
      </p:sp>
      <p:sp>
        <p:nvSpPr>
          <p:cNvPr id="4" name="Text 1"/>
          <p:cNvSpPr/>
          <p:nvPr/>
        </p:nvSpPr>
        <p:spPr>
          <a:xfrm>
            <a:off x="793790" y="1694378"/>
            <a:ext cx="1005256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Takeaways &amp; Further Resources</a:t>
            </a:r>
            <a:endParaRPr lang="en-US" sz="4450" dirty="0"/>
          </a:p>
        </p:txBody>
      </p:sp>
      <p:sp>
        <p:nvSpPr>
          <p:cNvPr id="5" name="Shape 2"/>
          <p:cNvSpPr/>
          <p:nvPr/>
        </p:nvSpPr>
        <p:spPr>
          <a:xfrm>
            <a:off x="793790" y="2743319"/>
            <a:ext cx="4196358" cy="3173849"/>
          </a:xfrm>
          <a:prstGeom prst="roundRect">
            <a:avLst>
              <a:gd name="adj" fmla="val 4610"/>
            </a:avLst>
          </a:prstGeom>
          <a:noFill/>
          <a:ln w="30480">
            <a:solidFill>
              <a:srgbClr val="5E98F1"/>
            </a:solidFill>
            <a:prstDash val="solid"/>
          </a:ln>
        </p:spPr>
      </p:sp>
      <p:sp>
        <p:nvSpPr>
          <p:cNvPr id="6" name="Shape 3"/>
          <p:cNvSpPr/>
          <p:nvPr/>
        </p:nvSpPr>
        <p:spPr>
          <a:xfrm>
            <a:off x="763310" y="2743319"/>
            <a:ext cx="121920" cy="3173849"/>
          </a:xfrm>
          <a:prstGeom prst="roundRect">
            <a:avLst>
              <a:gd name="adj" fmla="val 78139"/>
            </a:avLst>
          </a:prstGeom>
          <a:solidFill>
            <a:srgbClr val="5E98F1"/>
          </a:solidFill>
          <a:ln/>
        </p:spPr>
      </p:sp>
      <p:sp>
        <p:nvSpPr>
          <p:cNvPr id="7" name="Text 4"/>
          <p:cNvSpPr/>
          <p:nvPr/>
        </p:nvSpPr>
        <p:spPr>
          <a:xfrm>
            <a:off x="1142524" y="300061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CI/CD Backbone</a:t>
            </a:r>
            <a:endParaRPr lang="en-US" sz="2200" dirty="0"/>
          </a:p>
        </p:txBody>
      </p:sp>
      <p:sp>
        <p:nvSpPr>
          <p:cNvPr id="8" name="Text 5"/>
          <p:cNvSpPr/>
          <p:nvPr/>
        </p:nvSpPr>
        <p:spPr>
          <a:xfrm>
            <a:off x="1142524" y="3491032"/>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GitLab Runners are fundamental to automating your CI/CD pipelines, executing jobs directly on your infrastructure.</a:t>
            </a:r>
            <a:endParaRPr lang="en-US" sz="1750" dirty="0"/>
          </a:p>
        </p:txBody>
      </p:sp>
      <p:sp>
        <p:nvSpPr>
          <p:cNvPr id="9" name="Shape 6"/>
          <p:cNvSpPr/>
          <p:nvPr/>
        </p:nvSpPr>
        <p:spPr>
          <a:xfrm>
            <a:off x="5216962" y="2743319"/>
            <a:ext cx="4196358" cy="3173849"/>
          </a:xfrm>
          <a:prstGeom prst="roundRect">
            <a:avLst>
              <a:gd name="adj" fmla="val 4610"/>
            </a:avLst>
          </a:prstGeom>
          <a:noFill/>
          <a:ln w="30480">
            <a:solidFill>
              <a:srgbClr val="5E98F1"/>
            </a:solidFill>
            <a:prstDash val="solid"/>
          </a:ln>
        </p:spPr>
      </p:sp>
      <p:sp>
        <p:nvSpPr>
          <p:cNvPr id="10" name="Shape 7"/>
          <p:cNvSpPr/>
          <p:nvPr/>
        </p:nvSpPr>
        <p:spPr>
          <a:xfrm>
            <a:off x="5186482" y="2743319"/>
            <a:ext cx="121920" cy="3173849"/>
          </a:xfrm>
          <a:prstGeom prst="roundRect">
            <a:avLst>
              <a:gd name="adj" fmla="val 78139"/>
            </a:avLst>
          </a:prstGeom>
          <a:solidFill>
            <a:srgbClr val="5E98F1"/>
          </a:solidFill>
          <a:ln/>
        </p:spPr>
      </p:sp>
      <p:sp>
        <p:nvSpPr>
          <p:cNvPr id="11" name="Text 8"/>
          <p:cNvSpPr/>
          <p:nvPr/>
        </p:nvSpPr>
        <p:spPr>
          <a:xfrm>
            <a:off x="5565696" y="3000613"/>
            <a:ext cx="3590330"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Strategic Executor Choice</a:t>
            </a:r>
            <a:endParaRPr lang="en-US" sz="2200" dirty="0"/>
          </a:p>
        </p:txBody>
      </p:sp>
      <p:sp>
        <p:nvSpPr>
          <p:cNvPr id="12" name="Text 9"/>
          <p:cNvSpPr/>
          <p:nvPr/>
        </p:nvSpPr>
        <p:spPr>
          <a:xfrm>
            <a:off x="5565696" y="3845362"/>
            <a:ext cx="359033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Carefully select the appropriate executor (Shell, Docker, Kubernetes) based on your team size, project needs, and desired isolation levels.</a:t>
            </a:r>
            <a:endParaRPr lang="en-US" sz="1750" dirty="0"/>
          </a:p>
        </p:txBody>
      </p:sp>
      <p:sp>
        <p:nvSpPr>
          <p:cNvPr id="13" name="Shape 10"/>
          <p:cNvSpPr/>
          <p:nvPr/>
        </p:nvSpPr>
        <p:spPr>
          <a:xfrm>
            <a:off x="9640133" y="2743319"/>
            <a:ext cx="4196358" cy="3173849"/>
          </a:xfrm>
          <a:prstGeom prst="roundRect">
            <a:avLst>
              <a:gd name="adj" fmla="val 4610"/>
            </a:avLst>
          </a:prstGeom>
          <a:noFill/>
          <a:ln w="30480">
            <a:solidFill>
              <a:srgbClr val="5E98F1"/>
            </a:solidFill>
            <a:prstDash val="solid"/>
          </a:ln>
        </p:spPr>
      </p:sp>
      <p:sp>
        <p:nvSpPr>
          <p:cNvPr id="14" name="Shape 11"/>
          <p:cNvSpPr/>
          <p:nvPr/>
        </p:nvSpPr>
        <p:spPr>
          <a:xfrm>
            <a:off x="9609653" y="2743319"/>
            <a:ext cx="121920" cy="3173849"/>
          </a:xfrm>
          <a:prstGeom prst="roundRect">
            <a:avLst>
              <a:gd name="adj" fmla="val 78139"/>
            </a:avLst>
          </a:prstGeom>
          <a:solidFill>
            <a:srgbClr val="5E98F1"/>
          </a:solidFill>
          <a:ln/>
        </p:spPr>
      </p:sp>
      <p:sp>
        <p:nvSpPr>
          <p:cNvPr id="15" name="Text 12"/>
          <p:cNvSpPr/>
          <p:nvPr/>
        </p:nvSpPr>
        <p:spPr>
          <a:xfrm>
            <a:off x="9988868" y="3000613"/>
            <a:ext cx="330053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Security &amp; Maintenance</a:t>
            </a:r>
            <a:endParaRPr lang="en-US" sz="2200" dirty="0"/>
          </a:p>
        </p:txBody>
      </p:sp>
      <p:sp>
        <p:nvSpPr>
          <p:cNvPr id="16" name="Text 13"/>
          <p:cNvSpPr/>
          <p:nvPr/>
        </p:nvSpPr>
        <p:spPr>
          <a:xfrm>
            <a:off x="9988868" y="3491032"/>
            <a:ext cx="359033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Prioritize keeping your Runners secure with proper permissions, and ensure they are regularly updated for optimal performance and protection.</a:t>
            </a:r>
            <a:endParaRPr lang="en-US" sz="1750" dirty="0"/>
          </a:p>
        </p:txBody>
      </p:sp>
      <p:sp>
        <p:nvSpPr>
          <p:cNvPr id="17" name="Text 14"/>
          <p:cNvSpPr/>
          <p:nvPr/>
        </p:nvSpPr>
        <p:spPr>
          <a:xfrm>
            <a:off x="793790" y="617231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For in-depth information, refer to the </a:t>
            </a:r>
            <a:pPr algn="l" indent="0" marL="0">
              <a:lnSpc>
                <a:spcPts val="2850"/>
              </a:lnSpc>
              <a:buNone/>
            </a:pPr>
            <a:r>
              <a:rPr lang="en-US" sz="1750" u="sng" dirty="0">
                <a:solidFill>
                  <a:srgbClr val="4950BC"/>
                </a:solidFill>
                <a:latin typeface="Inter" pitchFamily="34" charset="0"/>
                <a:ea typeface="Inter" pitchFamily="34" charset="-122"/>
                <a:cs typeface="Inter" pitchFamily="34" charset="-120"/>
                <a:hlinkClick r:id="rId2" invalidUrl="" action="" tgtFrame="" tooltip="" history="1" highlightClick="0" endSnd="0">
                  <a:extLst>
                    <a:ext uri="{A12FA001-AC4F-418D-AE19-62706E023703}">
                      <ahyp:hlinkClr xmlns:ahyp="http://schemas.microsoft.com/office/drawing/2018/hyperlinkcolor" val="tx"/>
                    </a:ext>
                  </a:extLst>
                </a:hlinkClick>
              </a:rPr>
              <a:t>Official GitLab Runner Documentation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3543" y="734497"/>
            <a:ext cx="9180076" cy="646033"/>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Inter Bold" pitchFamily="34" charset="0"/>
                <a:ea typeface="Inter Bold" pitchFamily="34" charset="-122"/>
                <a:cs typeface="Inter Bold" pitchFamily="34" charset="-120"/>
              </a:rPr>
              <a:t>GitLab Runner Deep Dive – Overview</a:t>
            </a:r>
            <a:endParaRPr lang="en-US" sz="4050" dirty="0"/>
          </a:p>
        </p:txBody>
      </p:sp>
      <p:sp>
        <p:nvSpPr>
          <p:cNvPr id="3" name="Text 1"/>
          <p:cNvSpPr/>
          <p:nvPr/>
        </p:nvSpPr>
        <p:spPr>
          <a:xfrm>
            <a:off x="723543" y="1793915"/>
            <a:ext cx="13183314" cy="661273"/>
          </a:xfrm>
          <a:prstGeom prst="rect">
            <a:avLst/>
          </a:prstGeom>
          <a:noFill/>
          <a:ln/>
        </p:spPr>
        <p:txBody>
          <a:bodyPr wrap="square" lIns="0" tIns="0" rIns="0" bIns="0" rtlCol="0" anchor="t"/>
          <a:lstStyle/>
          <a:p>
            <a:pPr algn="l" indent="0" marL="0">
              <a:lnSpc>
                <a:spcPts val="2600"/>
              </a:lnSpc>
              <a:buNone/>
            </a:pPr>
            <a:r>
              <a:rPr lang="en-US" sz="1600" dirty="0">
                <a:solidFill>
                  <a:srgbClr val="272525"/>
                </a:solidFill>
                <a:latin typeface="Inter" pitchFamily="34" charset="0"/>
                <a:ea typeface="Inter" pitchFamily="34" charset="-122"/>
                <a:cs typeface="Inter" pitchFamily="34" charset="-120"/>
              </a:rPr>
              <a:t>This section provides a high-level introduction to GitLab Runners, explaining their purpose, importance in CI/CD, and fundamental concepts.</a:t>
            </a:r>
            <a:endParaRPr lang="en-US" sz="1600" dirty="0"/>
          </a:p>
        </p:txBody>
      </p:sp>
      <p:pic>
        <p:nvPicPr>
          <p:cNvPr id="4" name="Image 0" descr="preencoded.png">    </p:cNvPr>
          <p:cNvPicPr>
            <a:picLocks noChangeAspect="1"/>
          </p:cNvPicPr>
          <p:nvPr/>
        </p:nvPicPr>
        <p:blipFill>
          <a:blip r:embed="rId1"/>
          <a:stretch>
            <a:fillRect/>
          </a:stretch>
        </p:blipFill>
        <p:spPr>
          <a:xfrm>
            <a:off x="723543" y="2687717"/>
            <a:ext cx="4394359" cy="826889"/>
          </a:xfrm>
          <a:prstGeom prst="rect">
            <a:avLst/>
          </a:prstGeom>
        </p:spPr>
      </p:pic>
      <p:sp>
        <p:nvSpPr>
          <p:cNvPr id="5" name="Text 2"/>
          <p:cNvSpPr/>
          <p:nvPr/>
        </p:nvSpPr>
        <p:spPr>
          <a:xfrm>
            <a:off x="930235" y="3721298"/>
            <a:ext cx="3157061" cy="322898"/>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What is a GitLab Runner?</a:t>
            </a:r>
            <a:endParaRPr lang="en-US" sz="2000" dirty="0"/>
          </a:p>
        </p:txBody>
      </p:sp>
      <p:sp>
        <p:nvSpPr>
          <p:cNvPr id="6" name="Text 3"/>
          <p:cNvSpPr/>
          <p:nvPr/>
        </p:nvSpPr>
        <p:spPr>
          <a:xfrm>
            <a:off x="930235" y="4168140"/>
            <a:ext cx="3980974" cy="991910"/>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A GitLab Runner is an agent that executes your CI/CD jobs within a GitLab pipeline.</a:t>
            </a:r>
            <a:endParaRPr lang="en-US" sz="1600" dirty="0"/>
          </a:p>
        </p:txBody>
      </p:sp>
      <p:sp>
        <p:nvSpPr>
          <p:cNvPr id="7" name="Text 4"/>
          <p:cNvSpPr/>
          <p:nvPr/>
        </p:nvSpPr>
        <p:spPr>
          <a:xfrm>
            <a:off x="930235" y="5232321"/>
            <a:ext cx="3980974" cy="991910"/>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It connects your GitLab instance to the infrastructure where your code is built, tested, and deployed.</a:t>
            </a:r>
            <a:endParaRPr lang="en-US" sz="1600" dirty="0"/>
          </a:p>
        </p:txBody>
      </p:sp>
      <p:sp>
        <p:nvSpPr>
          <p:cNvPr id="8" name="Text 5"/>
          <p:cNvSpPr/>
          <p:nvPr/>
        </p:nvSpPr>
        <p:spPr>
          <a:xfrm>
            <a:off x="930235" y="6296501"/>
            <a:ext cx="3980974" cy="66127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It effectively acts as the workhorse for your automation tasks.</a:t>
            </a:r>
            <a:endParaRPr lang="en-US" sz="1600" dirty="0"/>
          </a:p>
        </p:txBody>
      </p:sp>
      <p:pic>
        <p:nvPicPr>
          <p:cNvPr id="9" name="Image 1" descr="preencoded.png">    </p:cNvPr>
          <p:cNvPicPr>
            <a:picLocks noChangeAspect="1"/>
          </p:cNvPicPr>
          <p:nvPr/>
        </p:nvPicPr>
        <p:blipFill>
          <a:blip r:embed="rId2"/>
          <a:stretch>
            <a:fillRect/>
          </a:stretch>
        </p:blipFill>
        <p:spPr>
          <a:xfrm>
            <a:off x="5117902" y="2687717"/>
            <a:ext cx="4394478" cy="826889"/>
          </a:xfrm>
          <a:prstGeom prst="rect">
            <a:avLst/>
          </a:prstGeom>
        </p:spPr>
      </p:pic>
      <p:sp>
        <p:nvSpPr>
          <p:cNvPr id="10" name="Text 6"/>
          <p:cNvSpPr/>
          <p:nvPr/>
        </p:nvSpPr>
        <p:spPr>
          <a:xfrm>
            <a:off x="5324594" y="3721298"/>
            <a:ext cx="3981093" cy="645795"/>
          </a:xfrm>
          <a:prstGeom prst="rect">
            <a:avLst/>
          </a:prstGeom>
          <a:noFill/>
          <a:ln/>
        </p:spPr>
        <p:txBody>
          <a:bodyPr wrap="squar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Why are Runners Important in CI/CD?</a:t>
            </a:r>
            <a:endParaRPr lang="en-US" sz="2000" dirty="0"/>
          </a:p>
        </p:txBody>
      </p:sp>
      <p:sp>
        <p:nvSpPr>
          <p:cNvPr id="11" name="Text 7"/>
          <p:cNvSpPr/>
          <p:nvPr/>
        </p:nvSpPr>
        <p:spPr>
          <a:xfrm>
            <a:off x="5324594" y="4491038"/>
            <a:ext cx="3981093" cy="999530"/>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Runners are crucial because they perform the actual work defined in your </a:t>
            </a:r>
            <a:pPr algn="l" indent="0" marL="0">
              <a:lnSpc>
                <a:spcPts val="2600"/>
              </a:lnSpc>
              <a:buNone/>
            </a:pPr>
            <a:r>
              <a:rPr lang="en-US" sz="1600" dirty="0">
                <a:solidFill>
                  <a:srgbClr val="272525"/>
                </a:solidFill>
                <a:highlight>
                  <a:srgbClr val="F2F2F2"/>
                </a:highlight>
                <a:latin typeface="Consolas" pitchFamily="34" charset="0"/>
                <a:ea typeface="Consolas" pitchFamily="34" charset="-122"/>
                <a:cs typeface="Consolas" pitchFamily="34" charset="-120"/>
              </a:rPr>
              <a:t>.gitlab-ci.yml</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file.</a:t>
            </a:r>
            <a:endParaRPr lang="en-US" sz="1600" dirty="0"/>
          </a:p>
        </p:txBody>
      </p:sp>
      <p:sp>
        <p:nvSpPr>
          <p:cNvPr id="12" name="Text 8"/>
          <p:cNvSpPr/>
          <p:nvPr/>
        </p:nvSpPr>
        <p:spPr>
          <a:xfrm>
            <a:off x="5324594" y="5562838"/>
            <a:ext cx="3981093" cy="661273"/>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They provide the necessary execution environment.</a:t>
            </a:r>
            <a:endParaRPr lang="en-US" sz="1600" dirty="0"/>
          </a:p>
        </p:txBody>
      </p:sp>
      <p:sp>
        <p:nvSpPr>
          <p:cNvPr id="13" name="Text 9"/>
          <p:cNvSpPr/>
          <p:nvPr/>
        </p:nvSpPr>
        <p:spPr>
          <a:xfrm>
            <a:off x="5324594" y="6296382"/>
            <a:ext cx="3981093" cy="991910"/>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272525"/>
                </a:solidFill>
                <a:latin typeface="Inter" pitchFamily="34" charset="0"/>
                <a:ea typeface="Inter" pitchFamily="34" charset="-122"/>
                <a:cs typeface="Inter" pitchFamily="34" charset="-120"/>
              </a:rPr>
              <a:t>They enable fast, consistent, and automated delivery of your software without manual intervention.</a:t>
            </a:r>
            <a:endParaRPr lang="en-US" sz="1600" dirty="0"/>
          </a:p>
        </p:txBody>
      </p:sp>
      <p:pic>
        <p:nvPicPr>
          <p:cNvPr id="14" name="Image 2" descr="preencoded.png">    </p:cNvPr>
          <p:cNvPicPr>
            <a:picLocks noChangeAspect="1"/>
          </p:cNvPicPr>
          <p:nvPr/>
        </p:nvPicPr>
        <p:blipFill>
          <a:blip r:embed="rId3"/>
          <a:stretch>
            <a:fillRect/>
          </a:stretch>
        </p:blipFill>
        <p:spPr>
          <a:xfrm>
            <a:off x="9512379" y="2687717"/>
            <a:ext cx="4394359" cy="826889"/>
          </a:xfrm>
          <a:prstGeom prst="rect">
            <a:avLst/>
          </a:prstGeom>
        </p:spPr>
      </p:pic>
      <p:sp>
        <p:nvSpPr>
          <p:cNvPr id="15" name="Text 10"/>
          <p:cNvSpPr/>
          <p:nvPr/>
        </p:nvSpPr>
        <p:spPr>
          <a:xfrm>
            <a:off x="9719072" y="3721298"/>
            <a:ext cx="2584013" cy="322898"/>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Inter Bold" pitchFamily="34" charset="0"/>
                <a:ea typeface="Inter Bold" pitchFamily="34" charset="-122"/>
                <a:cs typeface="Inter Bold" pitchFamily="34" charset="-120"/>
              </a:rPr>
              <a:t>Key Concepts</a:t>
            </a:r>
            <a:endParaRPr lang="en-US" sz="2000" dirty="0"/>
          </a:p>
        </p:txBody>
      </p:sp>
      <p:sp>
        <p:nvSpPr>
          <p:cNvPr id="16" name="Text 11"/>
          <p:cNvSpPr/>
          <p:nvPr/>
        </p:nvSpPr>
        <p:spPr>
          <a:xfrm>
            <a:off x="9719072" y="4168140"/>
            <a:ext cx="3980974" cy="661273"/>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Jobs: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The smallest units of work in a pipeline, defining what to do.</a:t>
            </a:r>
            <a:endParaRPr lang="en-US" sz="1600" dirty="0"/>
          </a:p>
        </p:txBody>
      </p:sp>
      <p:sp>
        <p:nvSpPr>
          <p:cNvPr id="17" name="Text 12"/>
          <p:cNvSpPr/>
          <p:nvPr/>
        </p:nvSpPr>
        <p:spPr>
          <a:xfrm>
            <a:off x="9719072" y="4901684"/>
            <a:ext cx="3980974" cy="991910"/>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Pipelines: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A sequence of jobs that orchestrate your entire CI/CD workflow.</a:t>
            </a:r>
            <a:endParaRPr lang="en-US" sz="1600" dirty="0"/>
          </a:p>
        </p:txBody>
      </p:sp>
      <p:sp>
        <p:nvSpPr>
          <p:cNvPr id="18" name="Text 13"/>
          <p:cNvSpPr/>
          <p:nvPr/>
        </p:nvSpPr>
        <p:spPr>
          <a:xfrm>
            <a:off x="9719072" y="5965865"/>
            <a:ext cx="3980974" cy="991910"/>
          </a:xfrm>
          <a:prstGeom prst="rect">
            <a:avLst/>
          </a:prstGeom>
          <a:noFill/>
          <a:ln/>
        </p:spPr>
        <p:txBody>
          <a:bodyPr wrap="square" lIns="0" tIns="0" rIns="0" bIns="0" rtlCol="0" anchor="t"/>
          <a:lstStyle/>
          <a:p>
            <a:pPr algn="l" marL="342900" indent="-342900">
              <a:lnSpc>
                <a:spcPts val="2600"/>
              </a:lnSpc>
              <a:buSzPct val="100000"/>
              <a:buChar char="•"/>
            </a:pPr>
            <a:r>
              <a:rPr lang="en-US" sz="1600" b="1" dirty="0">
                <a:solidFill>
                  <a:srgbClr val="272525"/>
                </a:solidFill>
                <a:latin typeface="Inter" pitchFamily="34" charset="0"/>
                <a:ea typeface="Inter" pitchFamily="34" charset="-122"/>
                <a:cs typeface="Inter" pitchFamily="34" charset="-120"/>
              </a:rPr>
              <a:t>Executors:</a:t>
            </a:r>
            <a:pPr algn="l" indent="0" marL="0">
              <a:lnSpc>
                <a:spcPts val="2600"/>
              </a:lnSpc>
              <a:buNone/>
            </a:pPr>
            <a:r>
              <a:rPr lang="en-US" sz="1600" dirty="0">
                <a:solidFill>
                  <a:srgbClr val="272525"/>
                </a:solidFill>
                <a:latin typeface="Inter" pitchFamily="34" charset="0"/>
                <a:ea typeface="Inter" pitchFamily="34" charset="-122"/>
                <a:cs typeface="Inter" pitchFamily="34" charset="-120"/>
              </a:rPr>
              <a:t> The method a Runner uses to run a job, such as Docker, Shell, or Kubernetes.</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49730"/>
            <a:ext cx="692812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What is a GitLab Runner?</a:t>
            </a:r>
            <a:endParaRPr lang="en-US" sz="4450" dirty="0"/>
          </a:p>
        </p:txBody>
      </p:sp>
      <p:sp>
        <p:nvSpPr>
          <p:cNvPr id="3" name="Shape 1"/>
          <p:cNvSpPr/>
          <p:nvPr/>
        </p:nvSpPr>
        <p:spPr>
          <a:xfrm>
            <a:off x="793790" y="2812137"/>
            <a:ext cx="510302" cy="510302"/>
          </a:xfrm>
          <a:prstGeom prst="roundRect">
            <a:avLst>
              <a:gd name="adj" fmla="val 18669"/>
            </a:avLst>
          </a:prstGeom>
          <a:solidFill>
            <a:srgbClr val="DADBF1"/>
          </a:solidFill>
          <a:ln w="7620">
            <a:solidFill>
              <a:srgbClr val="C0C1D7"/>
            </a:solidFill>
            <a:prstDash val="solid"/>
          </a:ln>
        </p:spPr>
      </p:sp>
      <p:sp>
        <p:nvSpPr>
          <p:cNvPr id="4" name="Text 2"/>
          <p:cNvSpPr/>
          <p:nvPr/>
        </p:nvSpPr>
        <p:spPr>
          <a:xfrm>
            <a:off x="1530906" y="2890004"/>
            <a:ext cx="350877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Open-Source Application</a:t>
            </a:r>
            <a:endParaRPr lang="en-US" sz="2200" dirty="0"/>
          </a:p>
        </p:txBody>
      </p:sp>
      <p:sp>
        <p:nvSpPr>
          <p:cNvPr id="5" name="Text 3"/>
          <p:cNvSpPr/>
          <p:nvPr/>
        </p:nvSpPr>
        <p:spPr>
          <a:xfrm>
            <a:off x="1530906" y="3380423"/>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GitLab Runner is an open-source application designed to work seamlessly with GitLab CI/CD pipelines.</a:t>
            </a:r>
            <a:endParaRPr lang="en-US" sz="1750" dirty="0"/>
          </a:p>
        </p:txBody>
      </p:sp>
      <p:sp>
        <p:nvSpPr>
          <p:cNvPr id="6" name="Shape 4"/>
          <p:cNvSpPr/>
          <p:nvPr/>
        </p:nvSpPr>
        <p:spPr>
          <a:xfrm>
            <a:off x="7456884" y="2812137"/>
            <a:ext cx="510302" cy="510302"/>
          </a:xfrm>
          <a:prstGeom prst="roundRect">
            <a:avLst>
              <a:gd name="adj" fmla="val 18669"/>
            </a:avLst>
          </a:prstGeom>
          <a:solidFill>
            <a:srgbClr val="DADBF1"/>
          </a:solidFill>
          <a:ln w="7620">
            <a:solidFill>
              <a:srgbClr val="C0C1D7"/>
            </a:solidFill>
            <a:prstDash val="solid"/>
          </a:ln>
        </p:spPr>
      </p:sp>
      <p:sp>
        <p:nvSpPr>
          <p:cNvPr id="7" name="Text 5"/>
          <p:cNvSpPr/>
          <p:nvPr/>
        </p:nvSpPr>
        <p:spPr>
          <a:xfrm>
            <a:off x="8194000" y="289000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Job Execution</a:t>
            </a:r>
            <a:endParaRPr lang="en-US" sz="2200" dirty="0"/>
          </a:p>
        </p:txBody>
      </p:sp>
      <p:sp>
        <p:nvSpPr>
          <p:cNvPr id="8" name="Text 6"/>
          <p:cNvSpPr/>
          <p:nvPr/>
        </p:nvSpPr>
        <p:spPr>
          <a:xfrm>
            <a:off x="8194000" y="3380423"/>
            <a:ext cx="5642610" cy="73342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It is responsible for executing the CI/CD jobs defined in your </a:t>
            </a:r>
            <a:pPr algn="l" indent="0" marL="0">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.gitlab-ci.yml</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file.</a:t>
            </a:r>
            <a:endParaRPr lang="en-US" sz="1750" dirty="0"/>
          </a:p>
        </p:txBody>
      </p:sp>
      <p:sp>
        <p:nvSpPr>
          <p:cNvPr id="9" name="Shape 7"/>
          <p:cNvSpPr/>
          <p:nvPr/>
        </p:nvSpPr>
        <p:spPr>
          <a:xfrm>
            <a:off x="793790" y="4922758"/>
            <a:ext cx="510302" cy="510302"/>
          </a:xfrm>
          <a:prstGeom prst="roundRect">
            <a:avLst>
              <a:gd name="adj" fmla="val 18669"/>
            </a:avLst>
          </a:prstGeom>
          <a:solidFill>
            <a:srgbClr val="DADBF1"/>
          </a:solidFill>
          <a:ln w="7620">
            <a:solidFill>
              <a:srgbClr val="C0C1D7"/>
            </a:solidFill>
            <a:prstDash val="solid"/>
          </a:ln>
        </p:spPr>
      </p:sp>
      <p:sp>
        <p:nvSpPr>
          <p:cNvPr id="10" name="Text 8"/>
          <p:cNvSpPr/>
          <p:nvPr/>
        </p:nvSpPr>
        <p:spPr>
          <a:xfrm>
            <a:off x="1530906" y="5000625"/>
            <a:ext cx="3159443"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GitLab Communication</a:t>
            </a:r>
            <a:endParaRPr lang="en-US" sz="2200" dirty="0"/>
          </a:p>
        </p:txBody>
      </p:sp>
      <p:sp>
        <p:nvSpPr>
          <p:cNvPr id="11" name="Text 9"/>
          <p:cNvSpPr/>
          <p:nvPr/>
        </p:nvSpPr>
        <p:spPr>
          <a:xfrm>
            <a:off x="1530906" y="5491043"/>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Runner securely communicates with your GitLab server to fetch job details and send back results.</a:t>
            </a:r>
            <a:endParaRPr lang="en-US" sz="1750" dirty="0"/>
          </a:p>
        </p:txBody>
      </p:sp>
      <p:sp>
        <p:nvSpPr>
          <p:cNvPr id="12" name="Shape 10"/>
          <p:cNvSpPr/>
          <p:nvPr/>
        </p:nvSpPr>
        <p:spPr>
          <a:xfrm>
            <a:off x="7456884" y="4922758"/>
            <a:ext cx="510302" cy="510302"/>
          </a:xfrm>
          <a:prstGeom prst="roundRect">
            <a:avLst>
              <a:gd name="adj" fmla="val 18669"/>
            </a:avLst>
          </a:prstGeom>
          <a:solidFill>
            <a:srgbClr val="DADBF1"/>
          </a:solidFill>
          <a:ln w="7620">
            <a:solidFill>
              <a:srgbClr val="C0C1D7"/>
            </a:solidFill>
            <a:prstDash val="solid"/>
          </a:ln>
        </p:spPr>
      </p:sp>
      <p:sp>
        <p:nvSpPr>
          <p:cNvPr id="13" name="Text 11"/>
          <p:cNvSpPr/>
          <p:nvPr/>
        </p:nvSpPr>
        <p:spPr>
          <a:xfrm>
            <a:off x="8194000" y="5000625"/>
            <a:ext cx="3062049"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Flexible Infrastructure</a:t>
            </a:r>
            <a:endParaRPr lang="en-US" sz="2200" dirty="0"/>
          </a:p>
        </p:txBody>
      </p:sp>
      <p:sp>
        <p:nvSpPr>
          <p:cNvPr id="14" name="Text 12"/>
          <p:cNvSpPr/>
          <p:nvPr/>
        </p:nvSpPr>
        <p:spPr>
          <a:xfrm>
            <a:off x="8194000" y="5491043"/>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It can be installed and run on diverse infrastructures, including local machines, virtual machines, cloud instances, and containers.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44310"/>
            <a:ext cx="8930759"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Runner Architecture &amp; Workflow</a:t>
            </a:r>
            <a:endParaRPr lang="en-US" sz="4450" dirty="0"/>
          </a:p>
        </p:txBody>
      </p:sp>
      <p:pic>
        <p:nvPicPr>
          <p:cNvPr id="3" name="Image 0" descr="preencoded.png">    </p:cNvPr>
          <p:cNvPicPr>
            <a:picLocks noChangeAspect="1"/>
          </p:cNvPicPr>
          <p:nvPr/>
        </p:nvPicPr>
        <p:blipFill>
          <a:blip r:embed="rId1"/>
          <a:stretch>
            <a:fillRect/>
          </a:stretch>
        </p:blipFill>
        <p:spPr>
          <a:xfrm>
            <a:off x="793790" y="2306717"/>
            <a:ext cx="3048000" cy="1883807"/>
          </a:xfrm>
          <a:prstGeom prst="rect">
            <a:avLst/>
          </a:prstGeom>
        </p:spPr>
      </p:pic>
      <p:sp>
        <p:nvSpPr>
          <p:cNvPr id="4" name="Text 1"/>
          <p:cNvSpPr/>
          <p:nvPr/>
        </p:nvSpPr>
        <p:spPr>
          <a:xfrm>
            <a:off x="793790" y="441733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Runner Registration</a:t>
            </a:r>
            <a:endParaRPr lang="en-US" sz="2200" dirty="0"/>
          </a:p>
        </p:txBody>
      </p:sp>
      <p:sp>
        <p:nvSpPr>
          <p:cNvPr id="5" name="Text 2"/>
          <p:cNvSpPr/>
          <p:nvPr/>
        </p:nvSpPr>
        <p:spPr>
          <a:xfrm>
            <a:off x="793790" y="4907756"/>
            <a:ext cx="304800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GitLab Runner establishes a secure, persistent connection with the GitLab instance for job communication.</a:t>
            </a:r>
            <a:endParaRPr lang="en-US" sz="1750" dirty="0"/>
          </a:p>
        </p:txBody>
      </p:sp>
      <p:pic>
        <p:nvPicPr>
          <p:cNvPr id="6" name="Image 1" descr="preencoded.png">    </p:cNvPr>
          <p:cNvPicPr>
            <a:picLocks noChangeAspect="1"/>
          </p:cNvPicPr>
          <p:nvPr/>
        </p:nvPicPr>
        <p:blipFill>
          <a:blip r:embed="rId2"/>
          <a:stretch>
            <a:fillRect/>
          </a:stretch>
        </p:blipFill>
        <p:spPr>
          <a:xfrm>
            <a:off x="4125278" y="2306717"/>
            <a:ext cx="3048119" cy="1883807"/>
          </a:xfrm>
          <a:prstGeom prst="rect">
            <a:avLst/>
          </a:prstGeom>
        </p:spPr>
      </p:pic>
      <p:sp>
        <p:nvSpPr>
          <p:cNvPr id="7" name="Text 3"/>
          <p:cNvSpPr/>
          <p:nvPr/>
        </p:nvSpPr>
        <p:spPr>
          <a:xfrm>
            <a:off x="4125278" y="441733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Job Assignment</a:t>
            </a:r>
            <a:endParaRPr lang="en-US" sz="2200" dirty="0"/>
          </a:p>
        </p:txBody>
      </p:sp>
      <p:sp>
        <p:nvSpPr>
          <p:cNvPr id="8" name="Text 4"/>
          <p:cNvSpPr/>
          <p:nvPr/>
        </p:nvSpPr>
        <p:spPr>
          <a:xfrm>
            <a:off x="4125278" y="4907756"/>
            <a:ext cx="3048119" cy="182975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GitLab assigns pending CI/CD jobs to the Runner, sending detailed instructions from the </a:t>
            </a:r>
            <a:pPr algn="l" indent="0" marL="0">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.gitlab-ci.yml</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file.</a:t>
            </a:r>
            <a:endParaRPr lang="en-US" sz="1750" dirty="0"/>
          </a:p>
        </p:txBody>
      </p:sp>
      <p:pic>
        <p:nvPicPr>
          <p:cNvPr id="9" name="Image 2" descr="preencoded.png">    </p:cNvPr>
          <p:cNvPicPr>
            <a:picLocks noChangeAspect="1"/>
          </p:cNvPicPr>
          <p:nvPr/>
        </p:nvPicPr>
        <p:blipFill>
          <a:blip r:embed="rId3"/>
          <a:stretch>
            <a:fillRect/>
          </a:stretch>
        </p:blipFill>
        <p:spPr>
          <a:xfrm>
            <a:off x="7456884" y="2306717"/>
            <a:ext cx="3048119" cy="1883807"/>
          </a:xfrm>
          <a:prstGeom prst="rect">
            <a:avLst/>
          </a:prstGeom>
        </p:spPr>
      </p:pic>
      <p:sp>
        <p:nvSpPr>
          <p:cNvPr id="10" name="Text 5"/>
          <p:cNvSpPr/>
          <p:nvPr/>
        </p:nvSpPr>
        <p:spPr>
          <a:xfrm>
            <a:off x="7456884" y="4417338"/>
            <a:ext cx="284452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Environment Launch</a:t>
            </a:r>
            <a:endParaRPr lang="en-US" sz="2200" dirty="0"/>
          </a:p>
        </p:txBody>
      </p:sp>
      <p:sp>
        <p:nvSpPr>
          <p:cNvPr id="11" name="Text 6"/>
          <p:cNvSpPr/>
          <p:nvPr/>
        </p:nvSpPr>
        <p:spPr>
          <a:xfrm>
            <a:off x="7456884" y="4907756"/>
            <a:ext cx="3048119"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Runner's configured executor provisions the necessary environment (e.g., Docker, Shell, Kubernetes) to run the assigned job.</a:t>
            </a:r>
            <a:endParaRPr lang="en-US" sz="1750" dirty="0"/>
          </a:p>
        </p:txBody>
      </p:sp>
      <p:pic>
        <p:nvPicPr>
          <p:cNvPr id="12" name="Image 3" descr="preencoded.png">    </p:cNvPr>
          <p:cNvPicPr>
            <a:picLocks noChangeAspect="1"/>
          </p:cNvPicPr>
          <p:nvPr/>
        </p:nvPicPr>
        <p:blipFill>
          <a:blip r:embed="rId4"/>
          <a:stretch>
            <a:fillRect/>
          </a:stretch>
        </p:blipFill>
        <p:spPr>
          <a:xfrm>
            <a:off x="10788491" y="2306717"/>
            <a:ext cx="3048119" cy="1883807"/>
          </a:xfrm>
          <a:prstGeom prst="rect">
            <a:avLst/>
          </a:prstGeom>
        </p:spPr>
      </p:pic>
      <p:sp>
        <p:nvSpPr>
          <p:cNvPr id="13" name="Text 7"/>
          <p:cNvSpPr/>
          <p:nvPr/>
        </p:nvSpPr>
        <p:spPr>
          <a:xfrm>
            <a:off x="10788491" y="4417338"/>
            <a:ext cx="3048119"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Execution &amp; Reporting</a:t>
            </a:r>
            <a:endParaRPr lang="en-US" sz="2200" dirty="0"/>
          </a:p>
        </p:txBody>
      </p:sp>
      <p:sp>
        <p:nvSpPr>
          <p:cNvPr id="14" name="Text 8"/>
          <p:cNvSpPr/>
          <p:nvPr/>
        </p:nvSpPr>
        <p:spPr>
          <a:xfrm>
            <a:off x="10788491" y="5262086"/>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job's scripts are executed, with logs streamed and the final status (success/failure) reported back to GitLab.</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84384" y="797481"/>
            <a:ext cx="6704767" cy="700326"/>
          </a:xfrm>
          <a:prstGeom prst="rect">
            <a:avLst/>
          </a:prstGeom>
          <a:noFill/>
          <a:ln/>
        </p:spPr>
        <p:txBody>
          <a:bodyPr wrap="none" lIns="0" tIns="0" rIns="0" bIns="0" rtlCol="0" anchor="t"/>
          <a:lstStyle/>
          <a:p>
            <a:pPr algn="l" indent="0" marL="0">
              <a:lnSpc>
                <a:spcPts val="5500"/>
              </a:lnSpc>
              <a:buNone/>
            </a:pPr>
            <a:r>
              <a:rPr lang="en-US" sz="4400" b="1" dirty="0">
                <a:solidFill>
                  <a:srgbClr val="000000"/>
                </a:solidFill>
                <a:latin typeface="Inter Bold" pitchFamily="34" charset="0"/>
                <a:ea typeface="Inter Bold" pitchFamily="34" charset="-122"/>
                <a:cs typeface="Inter Bold" pitchFamily="34" charset="-120"/>
              </a:rPr>
              <a:t>Types of GitLab Runners</a:t>
            </a:r>
            <a:endParaRPr lang="en-US" sz="4400" dirty="0"/>
          </a:p>
        </p:txBody>
      </p:sp>
      <p:sp>
        <p:nvSpPr>
          <p:cNvPr id="3" name="Shape 1"/>
          <p:cNvSpPr/>
          <p:nvPr/>
        </p:nvSpPr>
        <p:spPr>
          <a:xfrm>
            <a:off x="784384" y="1945958"/>
            <a:ext cx="4204454" cy="5486043"/>
          </a:xfrm>
          <a:prstGeom prst="roundRect">
            <a:avLst>
              <a:gd name="adj" fmla="val 2239"/>
            </a:avLst>
          </a:prstGeom>
          <a:noFill/>
          <a:ln w="30480">
            <a:solidFill>
              <a:srgbClr val="C0C1D7"/>
            </a:solidFill>
            <a:prstDash val="solid"/>
          </a:ln>
        </p:spPr>
      </p:sp>
      <p:sp>
        <p:nvSpPr>
          <p:cNvPr id="4" name="Shape 2"/>
          <p:cNvSpPr/>
          <p:nvPr/>
        </p:nvSpPr>
        <p:spPr>
          <a:xfrm>
            <a:off x="814864" y="1976438"/>
            <a:ext cx="4143494" cy="672346"/>
          </a:xfrm>
          <a:prstGeom prst="roundRect">
            <a:avLst>
              <a:gd name="adj" fmla="val 8561"/>
            </a:avLst>
          </a:prstGeom>
          <a:solidFill>
            <a:srgbClr val="DADBF1"/>
          </a:solidFill>
          <a:ln/>
        </p:spPr>
      </p:sp>
      <p:pic>
        <p:nvPicPr>
          <p:cNvPr id="5" name="Image 0" descr="preencoded.png">    </p:cNvPr>
          <p:cNvPicPr>
            <a:picLocks noChangeAspect="1"/>
          </p:cNvPicPr>
          <p:nvPr/>
        </p:nvPicPr>
        <p:blipFill>
          <a:blip r:embed="rId1"/>
          <a:stretch>
            <a:fillRect/>
          </a:stretch>
        </p:blipFill>
        <p:spPr>
          <a:xfrm>
            <a:off x="2718554" y="2098715"/>
            <a:ext cx="336113" cy="420172"/>
          </a:xfrm>
          <a:prstGeom prst="rect">
            <a:avLst/>
          </a:prstGeom>
        </p:spPr>
      </p:pic>
      <p:sp>
        <p:nvSpPr>
          <p:cNvPr id="6" name="Text 3"/>
          <p:cNvSpPr/>
          <p:nvPr/>
        </p:nvSpPr>
        <p:spPr>
          <a:xfrm>
            <a:off x="1038939" y="2872859"/>
            <a:ext cx="2801541" cy="350163"/>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Shared Runners</a:t>
            </a:r>
            <a:endParaRPr lang="en-US" sz="2200" dirty="0"/>
          </a:p>
        </p:txBody>
      </p:sp>
      <p:sp>
        <p:nvSpPr>
          <p:cNvPr id="7" name="Text 4"/>
          <p:cNvSpPr/>
          <p:nvPr/>
        </p:nvSpPr>
        <p:spPr>
          <a:xfrm>
            <a:off x="1038939" y="3357443"/>
            <a:ext cx="3695343" cy="71699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Available to all projects within a GitLab instance.</a:t>
            </a:r>
            <a:endParaRPr lang="en-US" sz="1750" dirty="0"/>
          </a:p>
        </p:txBody>
      </p:sp>
      <p:sp>
        <p:nvSpPr>
          <p:cNvPr id="8" name="Text 5"/>
          <p:cNvSpPr/>
          <p:nvPr/>
        </p:nvSpPr>
        <p:spPr>
          <a:xfrm>
            <a:off x="1038939" y="4152781"/>
            <a:ext cx="3695343" cy="71699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Managed by the GitLab administrator.</a:t>
            </a:r>
            <a:endParaRPr lang="en-US" sz="1750" dirty="0"/>
          </a:p>
        </p:txBody>
      </p:sp>
      <p:sp>
        <p:nvSpPr>
          <p:cNvPr id="9" name="Text 6"/>
          <p:cNvSpPr/>
          <p:nvPr/>
        </p:nvSpPr>
        <p:spPr>
          <a:xfrm>
            <a:off x="1038939" y="4948118"/>
            <a:ext cx="3695343" cy="1075492"/>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Offer a convenient, 'out-of-the-box' solution for many teams.</a:t>
            </a:r>
            <a:endParaRPr lang="en-US" sz="1750" dirty="0"/>
          </a:p>
        </p:txBody>
      </p:sp>
      <p:sp>
        <p:nvSpPr>
          <p:cNvPr id="10" name="Text 7"/>
          <p:cNvSpPr/>
          <p:nvPr/>
        </p:nvSpPr>
        <p:spPr>
          <a:xfrm>
            <a:off x="1038939" y="6101953"/>
            <a:ext cx="3695343" cy="1075492"/>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Suitable for projects that don't require specialized environments or strict isolation.</a:t>
            </a:r>
            <a:endParaRPr lang="en-US" sz="1750" dirty="0"/>
          </a:p>
        </p:txBody>
      </p:sp>
      <p:sp>
        <p:nvSpPr>
          <p:cNvPr id="11" name="Shape 8"/>
          <p:cNvSpPr/>
          <p:nvPr/>
        </p:nvSpPr>
        <p:spPr>
          <a:xfrm>
            <a:off x="5212913" y="1945958"/>
            <a:ext cx="4204454" cy="5486043"/>
          </a:xfrm>
          <a:prstGeom prst="roundRect">
            <a:avLst>
              <a:gd name="adj" fmla="val 2239"/>
            </a:avLst>
          </a:prstGeom>
          <a:noFill/>
          <a:ln w="30480">
            <a:solidFill>
              <a:srgbClr val="C0C1D7"/>
            </a:solidFill>
            <a:prstDash val="solid"/>
          </a:ln>
        </p:spPr>
      </p:sp>
      <p:sp>
        <p:nvSpPr>
          <p:cNvPr id="12" name="Shape 9"/>
          <p:cNvSpPr/>
          <p:nvPr/>
        </p:nvSpPr>
        <p:spPr>
          <a:xfrm>
            <a:off x="5243393" y="1976438"/>
            <a:ext cx="4143494" cy="672346"/>
          </a:xfrm>
          <a:prstGeom prst="roundRect">
            <a:avLst>
              <a:gd name="adj" fmla="val 8561"/>
            </a:avLst>
          </a:prstGeom>
          <a:solidFill>
            <a:srgbClr val="DADBF1"/>
          </a:solidFill>
          <a:ln/>
        </p:spPr>
      </p:sp>
      <p:pic>
        <p:nvPicPr>
          <p:cNvPr id="13" name="Image 1" descr="preencoded.png">    </p:cNvPr>
          <p:cNvPicPr>
            <a:picLocks noChangeAspect="1"/>
          </p:cNvPicPr>
          <p:nvPr/>
        </p:nvPicPr>
        <p:blipFill>
          <a:blip r:embed="rId2"/>
          <a:stretch>
            <a:fillRect/>
          </a:stretch>
        </p:blipFill>
        <p:spPr>
          <a:xfrm>
            <a:off x="7147084" y="2098715"/>
            <a:ext cx="336113" cy="420172"/>
          </a:xfrm>
          <a:prstGeom prst="rect">
            <a:avLst/>
          </a:prstGeom>
        </p:spPr>
      </p:pic>
      <p:sp>
        <p:nvSpPr>
          <p:cNvPr id="14" name="Text 10"/>
          <p:cNvSpPr/>
          <p:nvPr/>
        </p:nvSpPr>
        <p:spPr>
          <a:xfrm>
            <a:off x="5467469" y="2872859"/>
            <a:ext cx="2801541" cy="350163"/>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Specific Runners</a:t>
            </a:r>
            <a:endParaRPr lang="en-US" sz="2200" dirty="0"/>
          </a:p>
        </p:txBody>
      </p:sp>
      <p:sp>
        <p:nvSpPr>
          <p:cNvPr id="15" name="Text 11"/>
          <p:cNvSpPr/>
          <p:nvPr/>
        </p:nvSpPr>
        <p:spPr>
          <a:xfrm>
            <a:off x="5467469" y="3357443"/>
            <a:ext cx="3695343" cy="71699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Dedicated to a particular project or group of projects.</a:t>
            </a:r>
            <a:endParaRPr lang="en-US" sz="1750" dirty="0"/>
          </a:p>
        </p:txBody>
      </p:sp>
      <p:sp>
        <p:nvSpPr>
          <p:cNvPr id="16" name="Text 12"/>
          <p:cNvSpPr/>
          <p:nvPr/>
        </p:nvSpPr>
        <p:spPr>
          <a:xfrm>
            <a:off x="5467469" y="4152781"/>
            <a:ext cx="3695343" cy="1075492"/>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Provide greater control over the execution environment, dependencies, and security.</a:t>
            </a:r>
            <a:endParaRPr lang="en-US" sz="1750" dirty="0"/>
          </a:p>
        </p:txBody>
      </p:sp>
      <p:sp>
        <p:nvSpPr>
          <p:cNvPr id="17" name="Text 13"/>
          <p:cNvSpPr/>
          <p:nvPr/>
        </p:nvSpPr>
        <p:spPr>
          <a:xfrm>
            <a:off x="5467469" y="5306616"/>
            <a:ext cx="3695343" cy="1075492"/>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Ideal for sensitive projects or those with unique requirements.</a:t>
            </a:r>
            <a:endParaRPr lang="en-US" sz="1750" dirty="0"/>
          </a:p>
        </p:txBody>
      </p:sp>
      <p:sp>
        <p:nvSpPr>
          <p:cNvPr id="18" name="Shape 14"/>
          <p:cNvSpPr/>
          <p:nvPr/>
        </p:nvSpPr>
        <p:spPr>
          <a:xfrm>
            <a:off x="9641443" y="1945958"/>
            <a:ext cx="4204454" cy="5486043"/>
          </a:xfrm>
          <a:prstGeom prst="roundRect">
            <a:avLst>
              <a:gd name="adj" fmla="val 2239"/>
            </a:avLst>
          </a:prstGeom>
          <a:noFill/>
          <a:ln w="30480">
            <a:solidFill>
              <a:srgbClr val="C0C1D7"/>
            </a:solidFill>
            <a:prstDash val="solid"/>
          </a:ln>
        </p:spPr>
      </p:sp>
      <p:sp>
        <p:nvSpPr>
          <p:cNvPr id="19" name="Shape 15"/>
          <p:cNvSpPr/>
          <p:nvPr/>
        </p:nvSpPr>
        <p:spPr>
          <a:xfrm>
            <a:off x="9671923" y="1976438"/>
            <a:ext cx="4143494" cy="672346"/>
          </a:xfrm>
          <a:prstGeom prst="roundRect">
            <a:avLst>
              <a:gd name="adj" fmla="val 8561"/>
            </a:avLst>
          </a:prstGeom>
          <a:solidFill>
            <a:srgbClr val="DADBF1"/>
          </a:solidFill>
          <a:ln/>
        </p:spPr>
      </p:sp>
      <p:pic>
        <p:nvPicPr>
          <p:cNvPr id="20" name="Image 2" descr="preencoded.png">    </p:cNvPr>
          <p:cNvPicPr>
            <a:picLocks noChangeAspect="1"/>
          </p:cNvPicPr>
          <p:nvPr/>
        </p:nvPicPr>
        <p:blipFill>
          <a:blip r:embed="rId3"/>
          <a:stretch>
            <a:fillRect/>
          </a:stretch>
        </p:blipFill>
        <p:spPr>
          <a:xfrm>
            <a:off x="11575613" y="2098715"/>
            <a:ext cx="336113" cy="420172"/>
          </a:xfrm>
          <a:prstGeom prst="rect">
            <a:avLst/>
          </a:prstGeom>
        </p:spPr>
      </p:pic>
      <p:sp>
        <p:nvSpPr>
          <p:cNvPr id="21" name="Text 16"/>
          <p:cNvSpPr/>
          <p:nvPr/>
        </p:nvSpPr>
        <p:spPr>
          <a:xfrm>
            <a:off x="9895999" y="2872859"/>
            <a:ext cx="2801541" cy="350163"/>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Group Runners</a:t>
            </a:r>
            <a:endParaRPr lang="en-US" sz="2200" dirty="0"/>
          </a:p>
        </p:txBody>
      </p:sp>
      <p:sp>
        <p:nvSpPr>
          <p:cNvPr id="22" name="Text 17"/>
          <p:cNvSpPr/>
          <p:nvPr/>
        </p:nvSpPr>
        <p:spPr>
          <a:xfrm>
            <a:off x="9895999" y="3357443"/>
            <a:ext cx="3695343" cy="358497"/>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Registered at the group level.</a:t>
            </a:r>
            <a:endParaRPr lang="en-US" sz="1750" dirty="0"/>
          </a:p>
        </p:txBody>
      </p:sp>
      <p:sp>
        <p:nvSpPr>
          <p:cNvPr id="23" name="Text 18"/>
          <p:cNvSpPr/>
          <p:nvPr/>
        </p:nvSpPr>
        <p:spPr>
          <a:xfrm>
            <a:off x="9895999" y="3794284"/>
            <a:ext cx="3695343" cy="71699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Available for all projects within that group and its subgroups.</a:t>
            </a:r>
            <a:endParaRPr lang="en-US" sz="1750" dirty="0"/>
          </a:p>
        </p:txBody>
      </p:sp>
      <p:sp>
        <p:nvSpPr>
          <p:cNvPr id="24" name="Text 19"/>
          <p:cNvSpPr/>
          <p:nvPr/>
        </p:nvSpPr>
        <p:spPr>
          <a:xfrm>
            <a:off x="9895999" y="4589621"/>
            <a:ext cx="3695343" cy="1075492"/>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Balance flexibility of Specific Runners with shared access of Shared Runners.</a:t>
            </a:r>
            <a:endParaRPr lang="en-US" sz="1750" dirty="0"/>
          </a:p>
        </p:txBody>
      </p:sp>
      <p:sp>
        <p:nvSpPr>
          <p:cNvPr id="25" name="Text 20"/>
          <p:cNvSpPr/>
          <p:nvPr/>
        </p:nvSpPr>
        <p:spPr>
          <a:xfrm>
            <a:off x="9895999" y="5743456"/>
            <a:ext cx="3695343" cy="1075492"/>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272525"/>
                </a:solidFill>
                <a:latin typeface="Inter" pitchFamily="34" charset="0"/>
                <a:ea typeface="Inter" pitchFamily="34" charset="-122"/>
                <a:cs typeface="Inter" pitchFamily="34" charset="-120"/>
              </a:rPr>
              <a:t>Simplify management for teams working on multiple related projects.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64694"/>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Shell Executor</a:t>
            </a:r>
            <a:endParaRPr lang="en-US" sz="4450" dirty="0"/>
          </a:p>
        </p:txBody>
      </p:sp>
      <p:sp>
        <p:nvSpPr>
          <p:cNvPr id="3" name="Shape 1"/>
          <p:cNvSpPr/>
          <p:nvPr/>
        </p:nvSpPr>
        <p:spPr>
          <a:xfrm>
            <a:off x="793790" y="2647593"/>
            <a:ext cx="113348" cy="113348"/>
          </a:xfrm>
          <a:prstGeom prst="roundRect">
            <a:avLst>
              <a:gd name="adj" fmla="val 403360"/>
            </a:avLst>
          </a:prstGeom>
          <a:solidFill>
            <a:srgbClr val="4950BC"/>
          </a:solidFill>
          <a:ln/>
        </p:spPr>
      </p:sp>
      <p:sp>
        <p:nvSpPr>
          <p:cNvPr id="4" name="Text 2"/>
          <p:cNvSpPr/>
          <p:nvPr/>
        </p:nvSpPr>
        <p:spPr>
          <a:xfrm>
            <a:off x="1133951" y="25271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Direct Execution</a:t>
            </a:r>
            <a:endParaRPr lang="en-US" sz="2200" dirty="0"/>
          </a:p>
        </p:txBody>
      </p:sp>
      <p:sp>
        <p:nvSpPr>
          <p:cNvPr id="5" name="Text 3"/>
          <p:cNvSpPr/>
          <p:nvPr/>
        </p:nvSpPr>
        <p:spPr>
          <a:xfrm>
            <a:off x="1133951" y="3017520"/>
            <a:ext cx="603944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Shell Executor runs CI/CD jobs directly on the local shell environment of the machine where the Runner is installed, leveraging its existing software and configurations.</a:t>
            </a:r>
            <a:endParaRPr lang="en-US" sz="1750" dirty="0"/>
          </a:p>
        </p:txBody>
      </p:sp>
      <p:sp>
        <p:nvSpPr>
          <p:cNvPr id="6" name="Shape 4"/>
          <p:cNvSpPr/>
          <p:nvPr/>
        </p:nvSpPr>
        <p:spPr>
          <a:xfrm>
            <a:off x="7456884" y="2647593"/>
            <a:ext cx="113348" cy="113348"/>
          </a:xfrm>
          <a:prstGeom prst="roundRect">
            <a:avLst>
              <a:gd name="adj" fmla="val 403360"/>
            </a:avLst>
          </a:prstGeom>
          <a:solidFill>
            <a:srgbClr val="4950BC"/>
          </a:solidFill>
          <a:ln/>
        </p:spPr>
      </p:sp>
      <p:sp>
        <p:nvSpPr>
          <p:cNvPr id="7" name="Text 5"/>
          <p:cNvSpPr/>
          <p:nvPr/>
        </p:nvSpPr>
        <p:spPr>
          <a:xfrm>
            <a:off x="7797046" y="252710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Setup &amp; Debugging</a:t>
            </a:r>
            <a:endParaRPr lang="en-US" sz="2200" dirty="0"/>
          </a:p>
        </p:txBody>
      </p:sp>
      <p:sp>
        <p:nvSpPr>
          <p:cNvPr id="8" name="Text 6"/>
          <p:cNvSpPr/>
          <p:nvPr/>
        </p:nvSpPr>
        <p:spPr>
          <a:xfrm>
            <a:off x="7797046" y="3017520"/>
            <a:ext cx="6039564"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It is relatively simple to set up, requiring minimal configuration. Debugging issues can also be straightforward as you're working directly on the host machine.</a:t>
            </a:r>
            <a:endParaRPr lang="en-US" sz="1750" dirty="0"/>
          </a:p>
        </p:txBody>
      </p:sp>
      <p:sp>
        <p:nvSpPr>
          <p:cNvPr id="9" name="Shape 7"/>
          <p:cNvSpPr/>
          <p:nvPr/>
        </p:nvSpPr>
        <p:spPr>
          <a:xfrm>
            <a:off x="793790" y="5043249"/>
            <a:ext cx="113348" cy="113348"/>
          </a:xfrm>
          <a:prstGeom prst="roundRect">
            <a:avLst>
              <a:gd name="adj" fmla="val 403360"/>
            </a:avLst>
          </a:prstGeom>
          <a:solidFill>
            <a:srgbClr val="4950BC"/>
          </a:solidFill>
          <a:ln/>
        </p:spPr>
      </p:sp>
      <p:sp>
        <p:nvSpPr>
          <p:cNvPr id="10" name="Text 8"/>
          <p:cNvSpPr/>
          <p:nvPr/>
        </p:nvSpPr>
        <p:spPr>
          <a:xfrm>
            <a:off x="1133951" y="4922758"/>
            <a:ext cx="356973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Non-Containerized Builds</a:t>
            </a:r>
            <a:endParaRPr lang="en-US" sz="2200" dirty="0"/>
          </a:p>
        </p:txBody>
      </p:sp>
      <p:sp>
        <p:nvSpPr>
          <p:cNvPr id="11" name="Text 9"/>
          <p:cNvSpPr/>
          <p:nvPr/>
        </p:nvSpPr>
        <p:spPr>
          <a:xfrm>
            <a:off x="1133951" y="5413177"/>
            <a:ext cx="603944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executor is well-suited for projects that do not rely on containerized environments for their build processes, or when you need direct access to host system resources.</a:t>
            </a:r>
            <a:endParaRPr lang="en-US" sz="1750" dirty="0"/>
          </a:p>
        </p:txBody>
      </p:sp>
      <p:sp>
        <p:nvSpPr>
          <p:cNvPr id="12" name="Shape 10"/>
          <p:cNvSpPr/>
          <p:nvPr/>
        </p:nvSpPr>
        <p:spPr>
          <a:xfrm>
            <a:off x="7456884" y="5043249"/>
            <a:ext cx="113348" cy="113348"/>
          </a:xfrm>
          <a:prstGeom prst="roundRect">
            <a:avLst>
              <a:gd name="adj" fmla="val 403360"/>
            </a:avLst>
          </a:prstGeom>
          <a:solidFill>
            <a:srgbClr val="4950BC"/>
          </a:solidFill>
          <a:ln/>
        </p:spPr>
      </p:sp>
      <p:sp>
        <p:nvSpPr>
          <p:cNvPr id="13" name="Text 11"/>
          <p:cNvSpPr/>
          <p:nvPr/>
        </p:nvSpPr>
        <p:spPr>
          <a:xfrm>
            <a:off x="7797046" y="492275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Isolation &amp; Pollution</a:t>
            </a:r>
            <a:endParaRPr lang="en-US" sz="2200" dirty="0"/>
          </a:p>
        </p:txBody>
      </p:sp>
      <p:sp>
        <p:nvSpPr>
          <p:cNvPr id="14" name="Text 12"/>
          <p:cNvSpPr/>
          <p:nvPr/>
        </p:nvSpPr>
        <p:spPr>
          <a:xfrm>
            <a:off x="7797046" y="5413177"/>
            <a:ext cx="6039564"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key limitation is the lack of strong job isolation. There's a potential for "pollution" where artifacts or environmental changes from one job can affect subsequent jobs on the same Runner.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7282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Docker Executor</a:t>
            </a:r>
            <a:endParaRPr lang="en-US" sz="4450" dirty="0"/>
          </a:p>
        </p:txBody>
      </p:sp>
      <p:sp>
        <p:nvSpPr>
          <p:cNvPr id="3" name="Shape 1"/>
          <p:cNvSpPr/>
          <p:nvPr/>
        </p:nvSpPr>
        <p:spPr>
          <a:xfrm>
            <a:off x="793790" y="2144911"/>
            <a:ext cx="6407944" cy="121920"/>
          </a:xfrm>
          <a:prstGeom prst="roundRect">
            <a:avLst>
              <a:gd name="adj" fmla="val 78139"/>
            </a:avLst>
          </a:prstGeom>
          <a:solidFill>
            <a:srgbClr val="4950BC"/>
          </a:solidFill>
          <a:ln/>
        </p:spPr>
      </p:sp>
      <p:sp>
        <p:nvSpPr>
          <p:cNvPr id="4" name="Shape 2"/>
          <p:cNvSpPr/>
          <p:nvPr/>
        </p:nvSpPr>
        <p:spPr>
          <a:xfrm>
            <a:off x="3657540" y="1835229"/>
            <a:ext cx="680442" cy="680442"/>
          </a:xfrm>
          <a:prstGeom prst="roundRect">
            <a:avLst>
              <a:gd name="adj" fmla="val 134383"/>
            </a:avLst>
          </a:prstGeom>
          <a:solidFill>
            <a:srgbClr val="4950BC"/>
          </a:solidFill>
          <a:ln/>
        </p:spPr>
      </p:sp>
      <p:sp>
        <p:nvSpPr>
          <p:cNvPr id="5" name="Text 3"/>
          <p:cNvSpPr/>
          <p:nvPr/>
        </p:nvSpPr>
        <p:spPr>
          <a:xfrm>
            <a:off x="1051084" y="274236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Clean &amp; Isolated</a:t>
            </a:r>
            <a:endParaRPr lang="en-US" sz="2200" dirty="0"/>
          </a:p>
        </p:txBody>
      </p:sp>
      <p:sp>
        <p:nvSpPr>
          <p:cNvPr id="6" name="Text 4"/>
          <p:cNvSpPr/>
          <p:nvPr/>
        </p:nvSpPr>
        <p:spPr>
          <a:xfrm>
            <a:off x="1051084" y="3232785"/>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Each job runs in a brand-new, temporary Docker container, ensuring strong isolation and preventing interference between jobs.</a:t>
            </a:r>
            <a:endParaRPr lang="en-US" sz="1750" dirty="0"/>
          </a:p>
        </p:txBody>
      </p:sp>
      <p:sp>
        <p:nvSpPr>
          <p:cNvPr id="7" name="Shape 5"/>
          <p:cNvSpPr/>
          <p:nvPr/>
        </p:nvSpPr>
        <p:spPr>
          <a:xfrm>
            <a:off x="7428548" y="2144911"/>
            <a:ext cx="6408063" cy="121920"/>
          </a:xfrm>
          <a:prstGeom prst="roundRect">
            <a:avLst>
              <a:gd name="adj" fmla="val 78139"/>
            </a:avLst>
          </a:prstGeom>
          <a:solidFill>
            <a:srgbClr val="4950BC"/>
          </a:solidFill>
          <a:ln/>
        </p:spPr>
      </p:sp>
      <p:sp>
        <p:nvSpPr>
          <p:cNvPr id="8" name="Shape 6"/>
          <p:cNvSpPr/>
          <p:nvPr/>
        </p:nvSpPr>
        <p:spPr>
          <a:xfrm>
            <a:off x="10292298" y="1835229"/>
            <a:ext cx="680442" cy="680442"/>
          </a:xfrm>
          <a:prstGeom prst="roundRect">
            <a:avLst>
              <a:gd name="adj" fmla="val 134383"/>
            </a:avLst>
          </a:prstGeom>
          <a:solidFill>
            <a:srgbClr val="4950BC"/>
          </a:solidFill>
          <a:ln/>
        </p:spPr>
      </p:sp>
      <p:sp>
        <p:nvSpPr>
          <p:cNvPr id="9" name="Text 7"/>
          <p:cNvSpPr/>
          <p:nvPr/>
        </p:nvSpPr>
        <p:spPr>
          <a:xfrm>
            <a:off x="7685842" y="2742367"/>
            <a:ext cx="3815596"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Reproducible Environments</a:t>
            </a:r>
            <a:endParaRPr lang="en-US" sz="2200" dirty="0"/>
          </a:p>
        </p:txBody>
      </p:sp>
      <p:sp>
        <p:nvSpPr>
          <p:cNvPr id="10" name="Text 8"/>
          <p:cNvSpPr/>
          <p:nvPr/>
        </p:nvSpPr>
        <p:spPr>
          <a:xfrm>
            <a:off x="7685842" y="3232785"/>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Docker guarantees consistent build and test environments, leading to reliable and predictable code behavior across runs.</a:t>
            </a:r>
            <a:endParaRPr lang="en-US" sz="1750" dirty="0"/>
          </a:p>
        </p:txBody>
      </p:sp>
      <p:sp>
        <p:nvSpPr>
          <p:cNvPr id="11" name="Shape 9"/>
          <p:cNvSpPr/>
          <p:nvPr/>
        </p:nvSpPr>
        <p:spPr>
          <a:xfrm>
            <a:off x="793790" y="5115282"/>
            <a:ext cx="6407944" cy="121920"/>
          </a:xfrm>
          <a:prstGeom prst="roundRect">
            <a:avLst>
              <a:gd name="adj" fmla="val 78139"/>
            </a:avLst>
          </a:prstGeom>
          <a:solidFill>
            <a:srgbClr val="4950BC"/>
          </a:solidFill>
          <a:ln/>
        </p:spPr>
      </p:sp>
      <p:sp>
        <p:nvSpPr>
          <p:cNvPr id="12" name="Shape 10"/>
          <p:cNvSpPr/>
          <p:nvPr/>
        </p:nvSpPr>
        <p:spPr>
          <a:xfrm>
            <a:off x="3657540" y="4805601"/>
            <a:ext cx="680442" cy="680442"/>
          </a:xfrm>
          <a:prstGeom prst="roundRect">
            <a:avLst>
              <a:gd name="adj" fmla="val 134383"/>
            </a:avLst>
          </a:prstGeom>
          <a:solidFill>
            <a:srgbClr val="4950BC"/>
          </a:solidFill>
          <a:ln/>
        </p:spPr>
      </p:sp>
      <p:sp>
        <p:nvSpPr>
          <p:cNvPr id="13" name="Text 11"/>
          <p:cNvSpPr/>
          <p:nvPr/>
        </p:nvSpPr>
        <p:spPr>
          <a:xfrm>
            <a:off x="1051084" y="5712738"/>
            <a:ext cx="3353872"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Flexible Image Selection</a:t>
            </a:r>
            <a:endParaRPr lang="en-US" sz="2200" dirty="0"/>
          </a:p>
        </p:txBody>
      </p:sp>
      <p:sp>
        <p:nvSpPr>
          <p:cNvPr id="14" name="Text 12"/>
          <p:cNvSpPr/>
          <p:nvPr/>
        </p:nvSpPr>
        <p:spPr>
          <a:xfrm>
            <a:off x="1051084" y="6203156"/>
            <a:ext cx="5893356" cy="109632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Easily choose different Docker images for each job in your </a:t>
            </a:r>
            <a:pPr algn="l" indent="0" marL="0">
              <a:lnSpc>
                <a:spcPts val="2850"/>
              </a:lnSpc>
              <a:buNone/>
            </a:pPr>
            <a:r>
              <a:rPr lang="en-US" sz="1750" dirty="0">
                <a:solidFill>
                  <a:srgbClr val="272525"/>
                </a:solidFill>
                <a:highlight>
                  <a:srgbClr val="F2F2F2"/>
                </a:highlight>
                <a:latin typeface="Consolas" pitchFamily="34" charset="0"/>
                <a:ea typeface="Consolas" pitchFamily="34" charset="-122"/>
                <a:cs typeface="Consolas" pitchFamily="34" charset="-120"/>
              </a:rPr>
              <a:t>.gitlab-ci.yml</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offering precise control over tools and dependencies.</a:t>
            </a:r>
            <a:endParaRPr lang="en-US" sz="1750" dirty="0"/>
          </a:p>
        </p:txBody>
      </p:sp>
      <p:sp>
        <p:nvSpPr>
          <p:cNvPr id="15" name="Shape 13"/>
          <p:cNvSpPr/>
          <p:nvPr/>
        </p:nvSpPr>
        <p:spPr>
          <a:xfrm>
            <a:off x="7428548" y="5115282"/>
            <a:ext cx="6408063" cy="121920"/>
          </a:xfrm>
          <a:prstGeom prst="roundRect">
            <a:avLst>
              <a:gd name="adj" fmla="val 78139"/>
            </a:avLst>
          </a:prstGeom>
          <a:solidFill>
            <a:srgbClr val="4950BC"/>
          </a:solidFill>
          <a:ln/>
        </p:spPr>
      </p:sp>
      <p:sp>
        <p:nvSpPr>
          <p:cNvPr id="16" name="Shape 14"/>
          <p:cNvSpPr/>
          <p:nvPr/>
        </p:nvSpPr>
        <p:spPr>
          <a:xfrm>
            <a:off x="10292298" y="4805601"/>
            <a:ext cx="680442" cy="680442"/>
          </a:xfrm>
          <a:prstGeom prst="roundRect">
            <a:avLst>
              <a:gd name="adj" fmla="val 134383"/>
            </a:avLst>
          </a:prstGeom>
          <a:solidFill>
            <a:srgbClr val="4950BC"/>
          </a:solidFill>
          <a:ln/>
        </p:spPr>
      </p:sp>
      <p:sp>
        <p:nvSpPr>
          <p:cNvPr id="17" name="Text 15"/>
          <p:cNvSpPr/>
          <p:nvPr/>
        </p:nvSpPr>
        <p:spPr>
          <a:xfrm>
            <a:off x="7685842" y="5712738"/>
            <a:ext cx="354877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Advanced Configurability</a:t>
            </a:r>
            <a:endParaRPr lang="en-US" sz="2200" dirty="0"/>
          </a:p>
        </p:txBody>
      </p:sp>
      <p:sp>
        <p:nvSpPr>
          <p:cNvPr id="18" name="Text 16"/>
          <p:cNvSpPr/>
          <p:nvPr/>
        </p:nvSpPr>
        <p:spPr>
          <a:xfrm>
            <a:off x="7685842" y="6203156"/>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Supports advanced settings like Docker-in-Docker for complex builds and custom Docker images for managing intricate dependencies.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60934"/>
            <a:ext cx="582120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Kubernetes Executor</a:t>
            </a:r>
            <a:endParaRPr lang="en-US" sz="4450" dirty="0"/>
          </a:p>
        </p:txBody>
      </p:sp>
      <p:sp>
        <p:nvSpPr>
          <p:cNvPr id="3" name="Shape 1"/>
          <p:cNvSpPr/>
          <p:nvPr/>
        </p:nvSpPr>
        <p:spPr>
          <a:xfrm>
            <a:off x="793790" y="2923342"/>
            <a:ext cx="4196358" cy="3545324"/>
          </a:xfrm>
          <a:prstGeom prst="roundRect">
            <a:avLst>
              <a:gd name="adj" fmla="val 4127"/>
            </a:avLst>
          </a:prstGeom>
          <a:noFill/>
          <a:ln w="30480">
            <a:solidFill>
              <a:srgbClr val="C0C1D7"/>
            </a:solidFill>
            <a:prstDash val="solid"/>
          </a:ln>
        </p:spPr>
      </p:sp>
      <p:sp>
        <p:nvSpPr>
          <p:cNvPr id="4" name="Shape 2"/>
          <p:cNvSpPr/>
          <p:nvPr/>
        </p:nvSpPr>
        <p:spPr>
          <a:xfrm>
            <a:off x="763310" y="2923342"/>
            <a:ext cx="121920" cy="3545324"/>
          </a:xfrm>
          <a:prstGeom prst="roundRect">
            <a:avLst>
              <a:gd name="adj" fmla="val 78139"/>
            </a:avLst>
          </a:prstGeom>
          <a:solidFill>
            <a:srgbClr val="4950BC"/>
          </a:solidFill>
          <a:ln/>
        </p:spPr>
      </p:sp>
      <p:sp>
        <p:nvSpPr>
          <p:cNvPr id="5" name="Text 3"/>
          <p:cNvSpPr/>
          <p:nvPr/>
        </p:nvSpPr>
        <p:spPr>
          <a:xfrm>
            <a:off x="1142524" y="3180636"/>
            <a:ext cx="3342084"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Container Orchestration</a:t>
            </a:r>
            <a:endParaRPr lang="en-US" sz="2200" dirty="0"/>
          </a:p>
        </p:txBody>
      </p:sp>
      <p:sp>
        <p:nvSpPr>
          <p:cNvPr id="6" name="Text 4"/>
          <p:cNvSpPr/>
          <p:nvPr/>
        </p:nvSpPr>
        <p:spPr>
          <a:xfrm>
            <a:off x="1142524" y="3671054"/>
            <a:ext cx="3590330" cy="254031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Kubernetes Executor schedules each CI/CD job as a dedicated Pod within your Kubernetes cluster, leveraging its powerful orchestration and resource management capabilities.</a:t>
            </a:r>
            <a:endParaRPr lang="en-US" sz="1750" dirty="0"/>
          </a:p>
        </p:txBody>
      </p:sp>
      <p:sp>
        <p:nvSpPr>
          <p:cNvPr id="7" name="Shape 5"/>
          <p:cNvSpPr/>
          <p:nvPr/>
        </p:nvSpPr>
        <p:spPr>
          <a:xfrm>
            <a:off x="5216962" y="2923342"/>
            <a:ext cx="4196358" cy="3545324"/>
          </a:xfrm>
          <a:prstGeom prst="roundRect">
            <a:avLst>
              <a:gd name="adj" fmla="val 4127"/>
            </a:avLst>
          </a:prstGeom>
          <a:noFill/>
          <a:ln w="30480">
            <a:solidFill>
              <a:srgbClr val="C0C1D7"/>
            </a:solidFill>
            <a:prstDash val="solid"/>
          </a:ln>
        </p:spPr>
      </p:sp>
      <p:sp>
        <p:nvSpPr>
          <p:cNvPr id="8" name="Shape 6"/>
          <p:cNvSpPr/>
          <p:nvPr/>
        </p:nvSpPr>
        <p:spPr>
          <a:xfrm>
            <a:off x="5186482" y="2923342"/>
            <a:ext cx="121920" cy="3545324"/>
          </a:xfrm>
          <a:prstGeom prst="roundRect">
            <a:avLst>
              <a:gd name="adj" fmla="val 78139"/>
            </a:avLst>
          </a:prstGeom>
          <a:solidFill>
            <a:srgbClr val="4950BC"/>
          </a:solidFill>
          <a:ln/>
        </p:spPr>
      </p:sp>
      <p:sp>
        <p:nvSpPr>
          <p:cNvPr id="9" name="Text 7"/>
          <p:cNvSpPr/>
          <p:nvPr/>
        </p:nvSpPr>
        <p:spPr>
          <a:xfrm>
            <a:off x="5565696" y="318063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Dynamic Scalability</a:t>
            </a:r>
            <a:endParaRPr lang="en-US" sz="2200" dirty="0"/>
          </a:p>
        </p:txBody>
      </p:sp>
      <p:sp>
        <p:nvSpPr>
          <p:cNvPr id="10" name="Text 8"/>
          <p:cNvSpPr/>
          <p:nvPr/>
        </p:nvSpPr>
        <p:spPr>
          <a:xfrm>
            <a:off x="5565696" y="3671054"/>
            <a:ext cx="359033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Provides exceptional scalability by dynamically provisioning environments on demand. Jobs run in isolated, temporary Pods, ensuring a clean and consistent state for every execution.</a:t>
            </a:r>
            <a:endParaRPr lang="en-US" sz="1750" dirty="0"/>
          </a:p>
        </p:txBody>
      </p:sp>
      <p:sp>
        <p:nvSpPr>
          <p:cNvPr id="11" name="Shape 9"/>
          <p:cNvSpPr/>
          <p:nvPr/>
        </p:nvSpPr>
        <p:spPr>
          <a:xfrm>
            <a:off x="9640133" y="2923342"/>
            <a:ext cx="4196358" cy="3545324"/>
          </a:xfrm>
          <a:prstGeom prst="roundRect">
            <a:avLst>
              <a:gd name="adj" fmla="val 4127"/>
            </a:avLst>
          </a:prstGeom>
          <a:noFill/>
          <a:ln w="30480">
            <a:solidFill>
              <a:srgbClr val="C0C1D7"/>
            </a:solidFill>
            <a:prstDash val="solid"/>
          </a:ln>
        </p:spPr>
      </p:sp>
      <p:sp>
        <p:nvSpPr>
          <p:cNvPr id="12" name="Shape 10"/>
          <p:cNvSpPr/>
          <p:nvPr/>
        </p:nvSpPr>
        <p:spPr>
          <a:xfrm>
            <a:off x="9609653" y="2923342"/>
            <a:ext cx="121920" cy="3545324"/>
          </a:xfrm>
          <a:prstGeom prst="roundRect">
            <a:avLst>
              <a:gd name="adj" fmla="val 78139"/>
            </a:avLst>
          </a:prstGeom>
          <a:solidFill>
            <a:srgbClr val="4950BC"/>
          </a:solidFill>
          <a:ln/>
        </p:spPr>
      </p:sp>
      <p:sp>
        <p:nvSpPr>
          <p:cNvPr id="13" name="Text 11"/>
          <p:cNvSpPr/>
          <p:nvPr/>
        </p:nvSpPr>
        <p:spPr>
          <a:xfrm>
            <a:off x="9988868" y="3180636"/>
            <a:ext cx="3421261"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Cloud-Native Integration</a:t>
            </a:r>
            <a:endParaRPr lang="en-US" sz="2200" dirty="0"/>
          </a:p>
        </p:txBody>
      </p:sp>
      <p:sp>
        <p:nvSpPr>
          <p:cNvPr id="14" name="Text 12"/>
          <p:cNvSpPr/>
          <p:nvPr/>
        </p:nvSpPr>
        <p:spPr>
          <a:xfrm>
            <a:off x="9988868" y="3671054"/>
            <a:ext cx="359033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Perfect for larger teams and cloud-native organizations, as it seamlessly integrates CI/CD workflows with existing Kubernetes infrastructures, optimizing resource utilization.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955840"/>
            <a:ext cx="599372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Comparing Executors</a:t>
            </a:r>
            <a:endParaRPr lang="en-US" sz="4450" dirty="0"/>
          </a:p>
        </p:txBody>
      </p:sp>
      <p:pic>
        <p:nvPicPr>
          <p:cNvPr id="3" name="Image 0" descr="preencoded.png">    </p:cNvPr>
          <p:cNvPicPr>
            <a:picLocks noChangeAspect="1"/>
          </p:cNvPicPr>
          <p:nvPr/>
        </p:nvPicPr>
        <p:blipFill>
          <a:blip r:embed="rId1"/>
          <a:stretch>
            <a:fillRect/>
          </a:stretch>
        </p:blipFill>
        <p:spPr>
          <a:xfrm>
            <a:off x="793790" y="3118247"/>
            <a:ext cx="566976" cy="566976"/>
          </a:xfrm>
          <a:prstGeom prst="rect">
            <a:avLst/>
          </a:prstGeom>
        </p:spPr>
      </p:pic>
      <p:sp>
        <p:nvSpPr>
          <p:cNvPr id="4" name="Text 1"/>
          <p:cNvSpPr/>
          <p:nvPr/>
        </p:nvSpPr>
        <p:spPr>
          <a:xfrm>
            <a:off x="793790" y="396871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Shell Executor</a:t>
            </a:r>
            <a:endParaRPr lang="en-US" sz="2200" dirty="0"/>
          </a:p>
        </p:txBody>
      </p:sp>
      <p:sp>
        <p:nvSpPr>
          <p:cNvPr id="5" name="Text 2"/>
          <p:cNvSpPr/>
          <p:nvPr/>
        </p:nvSpPr>
        <p:spPr>
          <a:xfrm>
            <a:off x="793790" y="4459129"/>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Executes jobs directly on the host machine. Offers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low isolation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and is best for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simple local builds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due to its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low setup complexity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pic>
        <p:nvPicPr>
          <p:cNvPr id="6" name="Image 1" descr="preencoded.png">    </p:cNvPr>
          <p:cNvPicPr>
            <a:picLocks noChangeAspect="1"/>
          </p:cNvPicPr>
          <p:nvPr/>
        </p:nvPicPr>
        <p:blipFill>
          <a:blip r:embed="rId2"/>
          <a:stretch>
            <a:fillRect/>
          </a:stretch>
        </p:blipFill>
        <p:spPr>
          <a:xfrm>
            <a:off x="5235893" y="3118247"/>
            <a:ext cx="566976" cy="566976"/>
          </a:xfrm>
          <a:prstGeom prst="rect">
            <a:avLst/>
          </a:prstGeom>
        </p:spPr>
      </p:pic>
      <p:sp>
        <p:nvSpPr>
          <p:cNvPr id="7" name="Text 3"/>
          <p:cNvSpPr/>
          <p:nvPr/>
        </p:nvSpPr>
        <p:spPr>
          <a:xfrm>
            <a:off x="5235893" y="396871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Docker Executor</a:t>
            </a:r>
            <a:endParaRPr lang="en-US" sz="2200" dirty="0"/>
          </a:p>
        </p:txBody>
      </p:sp>
      <p:sp>
        <p:nvSpPr>
          <p:cNvPr id="8" name="Text 4"/>
          <p:cNvSpPr/>
          <p:nvPr/>
        </p:nvSpPr>
        <p:spPr>
          <a:xfrm>
            <a:off x="5235893" y="4459129"/>
            <a:ext cx="4158615"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Runs each job in a dedicated Docker container. Provides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high isolation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and is the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most common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choice for consistent environments with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medium setup complexity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pic>
        <p:nvPicPr>
          <p:cNvPr id="9" name="Image 2" descr="preencoded.png">    </p:cNvPr>
          <p:cNvPicPr>
            <a:picLocks noChangeAspect="1"/>
          </p:cNvPicPr>
          <p:nvPr/>
        </p:nvPicPr>
        <p:blipFill>
          <a:blip r:embed="rId3"/>
          <a:stretch>
            <a:fillRect/>
          </a:stretch>
        </p:blipFill>
        <p:spPr>
          <a:xfrm>
            <a:off x="9677995" y="3118247"/>
            <a:ext cx="566976" cy="566976"/>
          </a:xfrm>
          <a:prstGeom prst="rect">
            <a:avLst/>
          </a:prstGeom>
        </p:spPr>
      </p:pic>
      <p:sp>
        <p:nvSpPr>
          <p:cNvPr id="10" name="Text 5"/>
          <p:cNvSpPr/>
          <p:nvPr/>
        </p:nvSpPr>
        <p:spPr>
          <a:xfrm>
            <a:off x="9677995" y="3968710"/>
            <a:ext cx="2909411"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Kubernetes Executor</a:t>
            </a:r>
            <a:endParaRPr lang="en-US" sz="2200" dirty="0"/>
          </a:p>
        </p:txBody>
      </p:sp>
      <p:sp>
        <p:nvSpPr>
          <p:cNvPr id="11" name="Text 6"/>
          <p:cNvSpPr/>
          <p:nvPr/>
        </p:nvSpPr>
        <p:spPr>
          <a:xfrm>
            <a:off x="9677995" y="4459129"/>
            <a:ext cx="4158615"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Schedules each job as a Pod within a Kubernetes cluster. Offers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very high isolation</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and is ideal for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large, scalable cloud-native use cases</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 despite its </a:t>
            </a:r>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high setup complexity</a:t>
            </a:r>
            <a:pPr algn="l" indent="0" marL="0">
              <a:lnSpc>
                <a:spcPts val="2850"/>
              </a:lnSpc>
              <a:buNone/>
            </a:pPr>
            <a:r>
              <a:rPr lang="en-US" sz="175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18</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2025-07-16T08:16:01Z</dcterms:created>
  <dcterms:modified xsi:type="dcterms:W3CDTF">2025-07-16T08:16:01Z</dcterms:modified>
</cp:coreProperties>
</file>